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08" r:id="rId5"/>
    <p:sldMasterId id="2147483744" r:id="rId6"/>
    <p:sldMasterId id="2147483691" r:id="rId7"/>
    <p:sldMasterId id="2147483754" r:id="rId8"/>
  </p:sldMasterIdLst>
  <p:notesMasterIdLst>
    <p:notesMasterId r:id="rId37"/>
  </p:notesMasterIdLst>
  <p:handoutMasterIdLst>
    <p:handoutMasterId r:id="rId38"/>
  </p:handoutMasterIdLst>
  <p:sldIdLst>
    <p:sldId id="364" r:id="rId9"/>
    <p:sldId id="397" r:id="rId10"/>
    <p:sldId id="398" r:id="rId11"/>
    <p:sldId id="436" r:id="rId12"/>
    <p:sldId id="400" r:id="rId13"/>
    <p:sldId id="401" r:id="rId14"/>
    <p:sldId id="373" r:id="rId15"/>
    <p:sldId id="423" r:id="rId16"/>
    <p:sldId id="405" r:id="rId17"/>
    <p:sldId id="424" r:id="rId18"/>
    <p:sldId id="431" r:id="rId19"/>
    <p:sldId id="428" r:id="rId20"/>
    <p:sldId id="408" r:id="rId21"/>
    <p:sldId id="409" r:id="rId22"/>
    <p:sldId id="432" r:id="rId23"/>
    <p:sldId id="439" r:id="rId24"/>
    <p:sldId id="433" r:id="rId25"/>
    <p:sldId id="441" r:id="rId26"/>
    <p:sldId id="434" r:id="rId27"/>
    <p:sldId id="440" r:id="rId28"/>
    <p:sldId id="413" r:id="rId29"/>
    <p:sldId id="414" r:id="rId30"/>
    <p:sldId id="418" r:id="rId31"/>
    <p:sldId id="415" r:id="rId32"/>
    <p:sldId id="416" r:id="rId33"/>
    <p:sldId id="417" r:id="rId34"/>
    <p:sldId id="438" r:id="rId35"/>
    <p:sldId id="437" r:id="rId36"/>
  </p:sldIdLst>
  <p:sldSz cx="12192000" cy="6858000"/>
  <p:notesSz cx="68580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  <p15:guide id="4" pos="192" userDrawn="1">
          <p15:clr>
            <a:srgbClr val="A4A3A4"/>
          </p15:clr>
        </p15:guide>
        <p15:guide id="5" pos="6649" userDrawn="1">
          <p15:clr>
            <a:srgbClr val="A4A3A4"/>
          </p15:clr>
        </p15:guide>
        <p15:guide id="6" pos="773" userDrawn="1">
          <p15:clr>
            <a:srgbClr val="A4A3A4"/>
          </p15:clr>
        </p15:guide>
        <p15:guide id="7" pos="7487" userDrawn="1">
          <p15:clr>
            <a:srgbClr val="A4A3A4"/>
          </p15:clr>
        </p15:guide>
        <p15:guide id="8" pos="24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Cullinan" initials="SC" lastIdx="2" clrIdx="0">
    <p:extLst>
      <p:ext uri="{19B8F6BF-5375-455C-9EA6-DF929625EA0E}">
        <p15:presenceInfo xmlns:p15="http://schemas.microsoft.com/office/powerpoint/2012/main" userId="Sarah Cullin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4522E"/>
    <a:srgbClr val="666666"/>
    <a:srgbClr val="AECBDA"/>
    <a:srgbClr val="002868"/>
    <a:srgbClr val="003E7E"/>
    <a:srgbClr val="002663"/>
    <a:srgbClr val="A6A6A6"/>
    <a:srgbClr val="D9D9D9"/>
    <a:srgbClr val="CCC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6958" autoAdjust="0"/>
  </p:normalViewPr>
  <p:slideViewPr>
    <p:cSldViewPr>
      <p:cViewPr varScale="1">
        <p:scale>
          <a:sx n="76" d="100"/>
          <a:sy n="76" d="100"/>
        </p:scale>
        <p:origin x="224" y="472"/>
      </p:cViewPr>
      <p:guideLst>
        <p:guide orient="horz" pos="2160"/>
        <p:guide orient="horz" pos="1056"/>
        <p:guide orient="horz" pos="336"/>
        <p:guide pos="192"/>
        <p:guide pos="6649"/>
        <p:guide pos="773"/>
        <p:guide pos="7487"/>
        <p:guide pos="24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67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gs" Target="tags/tag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D9F2-A631-412F-AC84-243C7ED5E039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0551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98CF7-3F8C-4A05-8326-896DCEDC7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93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5/21/18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EAE37-8389-4B79-AEDE-92E0D025AD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71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79DD4-84A3-4D6F-A65D-81143CC14B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7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5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1.png"/><Relationship Id="rId5" Type="http://schemas.openxmlformats.org/officeDocument/2006/relationships/tags" Target="../tags/tag10.xml"/><Relationship Id="rId10" Type="http://schemas.openxmlformats.org/officeDocument/2006/relationships/image" Target="../media/image2.emf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1.png"/><Relationship Id="rId4" Type="http://schemas.openxmlformats.org/officeDocument/2006/relationships/tags" Target="../tags/tag16.xml"/><Relationship Id="rId9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897211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2"/>
            <a:ext cx="12192000" cy="14477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8" name="Picture 13" descr="AG_white3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6867" y="503239"/>
            <a:ext cx="409786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5"/>
            </p:custDataLst>
          </p:nvPr>
        </p:nvSpPr>
        <p:spPr bwMode="white">
          <a:xfrm>
            <a:off x="1098248" y="1534434"/>
            <a:ext cx="10261600" cy="1470025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  <p:custDataLst>
              <p:tags r:id="rId6"/>
            </p:custDataLst>
          </p:nvPr>
        </p:nvSpPr>
        <p:spPr>
          <a:xfrm>
            <a:off x="1098248" y="3033486"/>
            <a:ext cx="8534400" cy="624114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8248" y="1534434"/>
            <a:ext cx="10261600" cy="1470025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98248" y="3033486"/>
            <a:ext cx="8534400" cy="624114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304800" y="12192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281blue-logo_ko-3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2464" y="521209"/>
            <a:ext cx="4096512" cy="457805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 bwMode="gray">
          <a:xfrm>
            <a:off x="304800" y="62484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8424333" cy="2362200"/>
          </a:xfrm>
        </p:spPr>
        <p:txBody>
          <a:bodyPr/>
          <a:lstStyle>
            <a:lvl1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2000" b="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3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11785600" cy="23622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1676400"/>
            <a:ext cx="5585884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2057400"/>
            <a:ext cx="11582400" cy="91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 Contact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48" y="162922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000" b="1" i="0" cap="none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876800" y="1676400"/>
            <a:ext cx="7315200" cy="4800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5384800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227667" y="2057400"/>
            <a:ext cx="9328151" cy="39624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10352617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44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 Title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2"/>
            <a:ext cx="12192000" cy="14477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156795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3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4"/>
            </p:custDataLst>
          </p:nvPr>
        </p:nvSpPr>
        <p:spPr bwMode="white">
          <a:xfrm>
            <a:off x="1098248" y="1534434"/>
            <a:ext cx="10261600" cy="1470025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  <p:custDataLst>
              <p:tags r:id="rId5"/>
            </p:custDataLst>
          </p:nvPr>
        </p:nvSpPr>
        <p:spPr>
          <a:xfrm>
            <a:off x="1098248" y="3033486"/>
            <a:ext cx="8534400" cy="624114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/>
          <p:cNvSpPr txBox="1"/>
          <p:nvPr userDrawn="1">
            <p:custDataLst>
              <p:tags r:id="rId6"/>
            </p:custDataLst>
          </p:nvPr>
        </p:nvSpPr>
        <p:spPr>
          <a:xfrm>
            <a:off x="10287697" y="446901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10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753946" y="426720"/>
            <a:ext cx="4394763" cy="487452"/>
            <a:chOff x="4315460" y="477748"/>
            <a:chExt cx="3296072" cy="487452"/>
          </a:xfrm>
        </p:grpSpPr>
        <p:cxnSp>
          <p:nvCxnSpPr>
            <p:cNvPr id="11" name="Straight Connector 10"/>
            <p:cNvCxnSpPr>
              <a:stCxn id="14" idx="4"/>
              <a:endCxn id="14" idx="7"/>
            </p:cNvCxnSpPr>
            <p:nvPr userDrawn="1"/>
          </p:nvCxnSpPr>
          <p:spPr bwMode="gray">
            <a:xfrm>
              <a:off x="7591585" y="495777"/>
              <a:ext cx="0" cy="333274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 userDrawn="1"/>
          </p:nvGrpSpPr>
          <p:grpSpPr>
            <a:xfrm>
              <a:off x="4315460" y="477748"/>
              <a:ext cx="3296072" cy="487452"/>
              <a:chOff x="4315460" y="477748"/>
              <a:chExt cx="3296072" cy="487452"/>
            </a:xfrm>
          </p:grpSpPr>
          <p:pic>
            <p:nvPicPr>
              <p:cNvPr id="13" name="Picture 13" descr="AG_white3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15460" y="523875"/>
                <a:ext cx="3073400" cy="44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Freeform 13"/>
              <p:cNvSpPr/>
              <p:nvPr userDrawn="1"/>
            </p:nvSpPr>
            <p:spPr bwMode="auto">
              <a:xfrm>
                <a:off x="5377919" y="477748"/>
                <a:ext cx="2233613" cy="369332"/>
              </a:xfrm>
              <a:custGeom>
                <a:avLst/>
                <a:gdLst>
                  <a:gd name="connsiteX0" fmla="*/ 0 w 2233613"/>
                  <a:gd name="connsiteY0" fmla="*/ 68104 h 408623"/>
                  <a:gd name="connsiteX1" fmla="*/ 19947 w 2233613"/>
                  <a:gd name="connsiteY1" fmla="*/ 19947 h 408623"/>
                  <a:gd name="connsiteX2" fmla="*/ 68104 w 2233613"/>
                  <a:gd name="connsiteY2" fmla="*/ 0 h 408623"/>
                  <a:gd name="connsiteX3" fmla="*/ 2165509 w 2233613"/>
                  <a:gd name="connsiteY3" fmla="*/ 0 h 408623"/>
                  <a:gd name="connsiteX4" fmla="*/ 2213666 w 2233613"/>
                  <a:gd name="connsiteY4" fmla="*/ 19947 h 408623"/>
                  <a:gd name="connsiteX5" fmla="*/ 2233613 w 2233613"/>
                  <a:gd name="connsiteY5" fmla="*/ 68104 h 408623"/>
                  <a:gd name="connsiteX6" fmla="*/ 2233613 w 2233613"/>
                  <a:gd name="connsiteY6" fmla="*/ 340519 h 408623"/>
                  <a:gd name="connsiteX7" fmla="*/ 2213666 w 2233613"/>
                  <a:gd name="connsiteY7" fmla="*/ 388676 h 408623"/>
                  <a:gd name="connsiteX8" fmla="*/ 2165509 w 2233613"/>
                  <a:gd name="connsiteY8" fmla="*/ 408623 h 408623"/>
                  <a:gd name="connsiteX9" fmla="*/ 68104 w 2233613"/>
                  <a:gd name="connsiteY9" fmla="*/ 408623 h 408623"/>
                  <a:gd name="connsiteX10" fmla="*/ 19947 w 2233613"/>
                  <a:gd name="connsiteY10" fmla="*/ 388676 h 408623"/>
                  <a:gd name="connsiteX11" fmla="*/ 0 w 2233613"/>
                  <a:gd name="connsiteY11" fmla="*/ 340519 h 408623"/>
                  <a:gd name="connsiteX12" fmla="*/ 0 w 2233613"/>
                  <a:gd name="connsiteY12" fmla="*/ 68104 h 40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33613" h="408623">
                    <a:moveTo>
                      <a:pt x="0" y="68104"/>
                    </a:moveTo>
                    <a:cubicBezTo>
                      <a:pt x="0" y="50042"/>
                      <a:pt x="7175" y="32719"/>
                      <a:pt x="19947" y="19947"/>
                    </a:cubicBezTo>
                    <a:cubicBezTo>
                      <a:pt x="32719" y="7175"/>
                      <a:pt x="50042" y="0"/>
                      <a:pt x="68104" y="0"/>
                    </a:cubicBezTo>
                    <a:lnTo>
                      <a:pt x="2165509" y="0"/>
                    </a:lnTo>
                    <a:cubicBezTo>
                      <a:pt x="2183571" y="0"/>
                      <a:pt x="2200894" y="7175"/>
                      <a:pt x="2213666" y="19947"/>
                    </a:cubicBezTo>
                    <a:cubicBezTo>
                      <a:pt x="2226438" y="32719"/>
                      <a:pt x="2233613" y="50042"/>
                      <a:pt x="2233613" y="68104"/>
                    </a:cubicBezTo>
                    <a:lnTo>
                      <a:pt x="2233613" y="340519"/>
                    </a:lnTo>
                    <a:cubicBezTo>
                      <a:pt x="2233613" y="358581"/>
                      <a:pt x="2226438" y="375904"/>
                      <a:pt x="2213666" y="388676"/>
                    </a:cubicBezTo>
                    <a:cubicBezTo>
                      <a:pt x="2200894" y="401448"/>
                      <a:pt x="2183571" y="408623"/>
                      <a:pt x="2165509" y="408623"/>
                    </a:cubicBezTo>
                    <a:lnTo>
                      <a:pt x="68104" y="408623"/>
                    </a:lnTo>
                    <a:cubicBezTo>
                      <a:pt x="50042" y="408623"/>
                      <a:pt x="32719" y="401448"/>
                      <a:pt x="19947" y="388676"/>
                    </a:cubicBezTo>
                    <a:cubicBezTo>
                      <a:pt x="7175" y="375904"/>
                      <a:pt x="0" y="358581"/>
                      <a:pt x="0" y="340519"/>
                    </a:cubicBezTo>
                    <a:lnTo>
                      <a:pt x="0" y="68104"/>
                    </a:lnTo>
                    <a:close/>
                  </a:path>
                </a:pathLst>
              </a:custGeom>
              <a:noFill/>
              <a:ln w="8001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55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Agenda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8424333" cy="2362200"/>
          </a:xfrm>
        </p:spPr>
        <p:txBody>
          <a:bodyPr/>
          <a:lstStyle>
            <a:lvl1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2000" b="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71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8424333" cy="2362200"/>
          </a:xfrm>
        </p:spPr>
        <p:txBody>
          <a:bodyPr/>
          <a:lstStyle>
            <a:lvl1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2000" b="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Standard Tex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11785600" cy="23622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wo Column Tex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1676400"/>
            <a:ext cx="5585884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83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able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2057400"/>
            <a:ext cx="11582400" cy="91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5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 Contact/Section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48" y="162922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000" b="1" i="0" cap="none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999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ext and Char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876800" y="1676400"/>
            <a:ext cx="7315200" cy="47244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5384800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819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Char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227667" y="2057400"/>
            <a:ext cx="9328151" cy="39624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10352617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516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 Title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8248" y="1534434"/>
            <a:ext cx="10261600" cy="1470025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98248" y="3033486"/>
            <a:ext cx="8534400" cy="643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1" name="Straight Connector 30"/>
          <p:cNvCxnSpPr/>
          <p:nvPr/>
        </p:nvCxnSpPr>
        <p:spPr bwMode="gray">
          <a:xfrm rot="5400000">
            <a:off x="9780059" y="684742"/>
            <a:ext cx="762000" cy="2117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281blue-logo_ko-3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59447" y="513744"/>
            <a:ext cx="4096512" cy="457805"/>
          </a:xfrm>
          <a:prstGeom prst="rect">
            <a:avLst/>
          </a:prstGeom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 bwMode="gray">
          <a:xfrm>
            <a:off x="304800" y="62484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10287697" y="483209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10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0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304800" y="12192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Agenda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8424333" cy="2362200"/>
          </a:xfrm>
        </p:spPr>
        <p:txBody>
          <a:bodyPr/>
          <a:lstStyle>
            <a:lvl1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2000" b="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36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Standard Tex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11785600" cy="1752600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2pPr>
              <a:spcBef>
                <a:spcPts val="300"/>
              </a:spcBef>
              <a:spcAft>
                <a:spcPts val="600"/>
              </a:spcAft>
              <a:defRPr/>
            </a:lvl2pPr>
            <a:lvl3pPr>
              <a:spcBef>
                <a:spcPts val="300"/>
              </a:spcBef>
              <a:spcAft>
                <a:spcPts val="600"/>
              </a:spcAft>
              <a:defRPr/>
            </a:lvl3pPr>
            <a:lvl4pPr>
              <a:spcBef>
                <a:spcPts val="300"/>
              </a:spcBef>
              <a:spcAft>
                <a:spcPts val="600"/>
              </a:spcAft>
              <a:defRPr/>
            </a:lvl4pPr>
            <a:lvl5pPr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wo Column Tex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1676400"/>
            <a:ext cx="5585884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59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11785600" cy="23622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2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able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2057400"/>
            <a:ext cx="11582400" cy="91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47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 Contact/Section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48" y="162922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000" b="1" i="0" cap="none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041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ext and Char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876800" y="1676400"/>
            <a:ext cx="7315200" cy="4800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5384800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13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Chart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227667" y="2057400"/>
            <a:ext cx="9328151" cy="39624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9042400" cy="121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34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2"/>
            <a:ext cx="12192000" cy="144779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8" name="Picture 13" descr="AG_white3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6867" y="503239"/>
            <a:ext cx="409786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 userDrawn="1">
            <p:ph type="ctrTitle"/>
            <p:custDataLst>
              <p:tags r:id="rId5"/>
            </p:custDataLst>
          </p:nvPr>
        </p:nvSpPr>
        <p:spPr bwMode="white">
          <a:xfrm>
            <a:off x="1098248" y="1534434"/>
            <a:ext cx="10261600" cy="1470025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  <p:custDataLst>
              <p:tags r:id="rId6"/>
            </p:custDataLst>
          </p:nvPr>
        </p:nvSpPr>
        <p:spPr>
          <a:xfrm>
            <a:off x="1098248" y="3033486"/>
            <a:ext cx="8534400" cy="624114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35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8424333" cy="2362200"/>
          </a:xfrm>
        </p:spPr>
        <p:txBody>
          <a:bodyPr/>
          <a:lstStyle>
            <a:lvl1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 sz="2000" b="0">
                <a:solidFill>
                  <a:schemeClr val="bg2"/>
                </a:solidFill>
              </a:defRPr>
            </a:lvl1pPr>
            <a:lvl2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76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200" y="1676400"/>
            <a:ext cx="11785600" cy="23622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57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341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2057400"/>
            <a:ext cx="11582400" cy="91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845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 Contact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48" y="162922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000" b="1" i="0" cap="none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8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3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199" y="1676400"/>
            <a:ext cx="5585884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958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876800" y="1676400"/>
            <a:ext cx="7315200" cy="47244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5384800" cy="121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12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227667" y="2057400"/>
            <a:ext cx="9328151" cy="39624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8432800" cy="121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42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709304"/>
            <a:ext cx="10972800" cy="7731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35" y="1762023"/>
            <a:ext cx="10972800" cy="4525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995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4" y="3033180"/>
            <a:ext cx="10972800" cy="773113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60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2057400"/>
            <a:ext cx="11582400" cy="91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 Contact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248" y="1629229"/>
            <a:ext cx="10363200" cy="1362075"/>
          </a:xfrm>
        </p:spPr>
        <p:txBody>
          <a:bodyPr anchor="b" anchorCtr="0">
            <a:noAutofit/>
          </a:bodyPr>
          <a:lstStyle>
            <a:lvl1pPr algn="l">
              <a:defRPr sz="3000" b="1" i="0" cap="none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6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876800" y="1676400"/>
            <a:ext cx="7315200" cy="47244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5384800" cy="121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1227667" y="2057400"/>
            <a:ext cx="9328151" cy="39624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200" y="1676400"/>
            <a:ext cx="8432800" cy="121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5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709304"/>
            <a:ext cx="10972800" cy="7731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35" y="1762023"/>
            <a:ext cx="10972800" cy="4525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4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848" y="1693410"/>
            <a:ext cx="11804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1" y="1"/>
            <a:ext cx="11580284" cy="593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pic>
        <p:nvPicPr>
          <p:cNvPr id="15" name="Picture 12" descr="AG_white3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703734" y="152400"/>
            <a:ext cx="271356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4801" y="6401198"/>
            <a:ext cx="11580284" cy="2619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4801" y="6399577"/>
            <a:ext cx="357716" cy="2651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n>
                <a:solidFill>
                  <a:schemeClr val="tx2"/>
                </a:solidFill>
              </a:ln>
              <a:cs typeface="+mn-c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109199" y="6398023"/>
            <a:ext cx="1775885" cy="2682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white">
          <a:xfrm>
            <a:off x="11155300" y="6452239"/>
            <a:ext cx="630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 anchorCtr="0">
            <a:spAutoFit/>
          </a:bodyPr>
          <a:lstStyle/>
          <a:p>
            <a:pPr algn="r">
              <a:defRPr/>
            </a:pPr>
            <a:r>
              <a:rPr lang="en-US" sz="800" b="1" dirty="0">
                <a:solidFill>
                  <a:schemeClr val="bg1"/>
                </a:solidFill>
                <a:cs typeface="+mn-cs"/>
              </a:rPr>
              <a:t>PAGE </a:t>
            </a:r>
            <a:fld id="{BD0D89C4-DEA2-45B8-80B7-E351DF9FEB8E}" type="slidenum">
              <a:rPr lang="en-US" sz="800" b="1" smtClean="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660401" y="6408137"/>
            <a:ext cx="9258300" cy="253916"/>
          </a:xfrm>
          <a:prstGeom prst="rect">
            <a:avLst/>
          </a:prstGeom>
          <a:noFill/>
          <a:ln w="6350">
            <a:noFill/>
          </a:ln>
        </p:spPr>
        <p:txBody>
          <a:bodyPr wrap="square" lIns="91440" tIns="45720" rIns="91440" bIns="45720" anchor="ctr" anchorCtr="0">
            <a:sp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The Economic Impacts of RGGI </a:t>
            </a:r>
            <a:r>
              <a:rPr kumimoji="0" lang="en-US" sz="105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  <a:sym typeface="Wingdings"/>
              </a:rPr>
              <a:t>■ 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May 2018 </a:t>
            </a:r>
          </a:p>
        </p:txBody>
      </p:sp>
    </p:spTree>
    <p:extLst>
      <p:ext uri="{BB962C8B-B14F-4D97-AF65-F5344CB8AC3E}">
        <p14:creationId xmlns:p14="http://schemas.microsoft.com/office/powerpoint/2010/main" val="409698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53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Font typeface="Wingdings" pitchFamily="2" charset="2"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28600" indent="-220663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2pPr>
      <a:lvl3pPr marL="5715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̶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3pPr>
      <a:lvl4pPr marL="8001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4pPr>
      <a:lvl5pPr marL="1033463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SzPct val="100000"/>
        <a:buFont typeface="Wingdings" pitchFamily="2" charset="2"/>
        <a:buChar char="§"/>
        <a:defRPr sz="1600" kern="1200">
          <a:solidFill>
            <a:schemeClr val="bg2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848" y="1693410"/>
            <a:ext cx="11804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 </a:t>
            </a:r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304800" y="7620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 bwMode="gray">
          <a:xfrm>
            <a:off x="11048697" y="6506811"/>
            <a:ext cx="823635" cy="228600"/>
          </a:xfrm>
          <a:prstGeom prst="rect">
            <a:avLst/>
          </a:prstGeom>
          <a:noFill/>
          <a:ln w="6350">
            <a:noFill/>
          </a:ln>
        </p:spPr>
        <p:txBody>
          <a:bodyPr lIns="45720" tIns="27432" rIns="45720" bIns="27432" anchor="ctr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PAGE </a:t>
            </a:r>
            <a:fld id="{4C0A01DB-95A0-4963-A805-1507492C4AD5}" type="slidenum">
              <a:rPr kumimoji="0" lang="en-US" sz="800" b="0" i="0" u="none" strike="noStrike" kern="1200" cap="none" spc="-4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-4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304800" y="6503989"/>
            <a:ext cx="11582400" cy="228600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 rot="5400000">
            <a:off x="10858500" y="6617231"/>
            <a:ext cx="228600" cy="2117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>
            <a:off x="304800" y="7620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/>
          <p:cNvSpPr txBox="1">
            <a:spLocks/>
          </p:cNvSpPr>
          <p:nvPr/>
        </p:nvSpPr>
        <p:spPr bwMode="gray">
          <a:xfrm>
            <a:off x="304800" y="6506811"/>
            <a:ext cx="10769600" cy="228600"/>
          </a:xfrm>
          <a:prstGeom prst="rect">
            <a:avLst/>
          </a:prstGeom>
          <a:noFill/>
          <a:ln w="6350">
            <a:noFill/>
          </a:ln>
        </p:spPr>
        <p:txBody>
          <a:bodyPr lIns="45720" tIns="27432" rIns="45720" bIns="27432" anchor="ctr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INSERT PRESENTATION OR CLIENT NAME HERE</a:t>
            </a:r>
            <a:r>
              <a:rPr kumimoji="0" lang="en-US" sz="1050" b="0" i="0" u="none" strike="noStrike" kern="100" cap="all" spc="-2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 ■</a:t>
            </a: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MONTH DD, YYYY     </a:t>
            </a:r>
            <a:r>
              <a:rPr kumimoji="0" lang="en-US" sz="1050" b="0" i="0" u="none" strike="noStrike" kern="100" cap="all" spc="-2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■</a:t>
            </a: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ATTORNEY WORK PRODUCT – PRIVILEGED AND CONFIDENTIAL</a:t>
            </a:r>
          </a:p>
        </p:txBody>
      </p:sp>
      <p:pic>
        <p:nvPicPr>
          <p:cNvPr id="13" name="Picture 12" descr="281blue-logo_ko-3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02233" y="243436"/>
            <a:ext cx="2438400" cy="272503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0" r:id="rId3"/>
    <p:sldLayoutId id="2147483713" r:id="rId4"/>
    <p:sldLayoutId id="2147483715" r:id="rId5"/>
    <p:sldLayoutId id="2147483712" r:id="rId6"/>
    <p:sldLayoutId id="2147483716" r:id="rId7"/>
    <p:sldLayoutId id="214748371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Font typeface="Wingdings" pitchFamily="2" charset="2"/>
        <a:buNone/>
        <a:defRPr sz="2200" b="1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228600" indent="-220663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2pPr>
      <a:lvl3pPr marL="5715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̶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3pPr>
      <a:lvl4pPr marL="8001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4pPr>
      <a:lvl5pPr marL="1033463" indent="-233363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SzPct val="100000"/>
        <a:buFont typeface="Wingdings" pitchFamily="2" charset="2"/>
        <a:buChar char="§"/>
        <a:defRPr sz="1600" kern="1200">
          <a:solidFill>
            <a:schemeClr val="bg2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4801" y="6398022"/>
            <a:ext cx="11580284" cy="26517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04801" y="6398022"/>
            <a:ext cx="357716" cy="2651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n>
                <a:solidFill>
                  <a:schemeClr val="tx2"/>
                </a:solidFill>
              </a:ln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848" y="1693410"/>
            <a:ext cx="11804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1" y="1"/>
            <a:ext cx="11580284" cy="593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109199" y="6398022"/>
            <a:ext cx="1775885" cy="2651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white">
          <a:xfrm>
            <a:off x="11155300" y="6440978"/>
            <a:ext cx="630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 anchorCtr="0">
            <a:spAutoFit/>
          </a:bodyPr>
          <a:lstStyle/>
          <a:p>
            <a:pPr algn="r">
              <a:defRPr/>
            </a:pPr>
            <a:r>
              <a:rPr lang="en-US" sz="800" b="1" dirty="0">
                <a:solidFill>
                  <a:schemeClr val="bg1"/>
                </a:solidFill>
                <a:cs typeface="+mn-cs"/>
              </a:rPr>
              <a:t>PAGE </a:t>
            </a:r>
            <a:fld id="{BD0D89C4-DEA2-45B8-80B7-E351DF9FEB8E}" type="slidenum">
              <a:rPr lang="en-US" sz="800" b="1" smtClean="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660401" y="6402506"/>
            <a:ext cx="9258300" cy="253916"/>
          </a:xfrm>
          <a:prstGeom prst="rect">
            <a:avLst/>
          </a:prstGeom>
          <a:noFill/>
          <a:ln w="6350">
            <a:noFill/>
          </a:ln>
        </p:spPr>
        <p:txBody>
          <a:bodyPr wrap="square" lIns="91440" tIns="45720" rIns="91440" bIns="45720" anchor="ctr" anchorCtr="0">
            <a:sp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Insert Presentation or client name here </a:t>
            </a:r>
            <a:r>
              <a:rPr kumimoji="0" lang="en-US" sz="105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  <a:sym typeface="Wingdings"/>
              </a:rPr>
              <a:t>■ 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month </a:t>
            </a:r>
            <a:r>
              <a:rPr kumimoji="0" lang="en-US" sz="800" b="1" i="0" u="none" strike="noStrike" kern="0" cap="all" spc="-2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dd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, </a:t>
            </a:r>
            <a:r>
              <a:rPr kumimoji="0" lang="en-US" sz="800" b="1" i="0" u="none" strike="noStrike" kern="0" cap="all" spc="-2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yyyy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</a:t>
            </a:r>
            <a:r>
              <a:rPr kumimoji="0" lang="en-US" sz="105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■ 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ATTORNEY WORK PRODUCT – Privileged AND CONFIDENTIAL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7800" y="69851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6" name="Straight Connector 15"/>
          <p:cNvCxnSpPr>
            <a:stCxn id="25" idx="4"/>
            <a:endCxn id="25" idx="7"/>
          </p:cNvCxnSpPr>
          <p:nvPr/>
        </p:nvCxnSpPr>
        <p:spPr bwMode="gray">
          <a:xfrm>
            <a:off x="10279453" y="124721"/>
            <a:ext cx="0" cy="33327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27899" y="106692"/>
            <a:ext cx="2978151" cy="369332"/>
            <a:chOff x="5495924" y="106692"/>
            <a:chExt cx="2233613" cy="369332"/>
          </a:xfrm>
        </p:grpSpPr>
        <p:pic>
          <p:nvPicPr>
            <p:cNvPr id="24" name="Picture 12" descr="AG_white3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49201" y="152400"/>
              <a:ext cx="2035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Freeform 24"/>
            <p:cNvSpPr/>
            <p:nvPr userDrawn="1"/>
          </p:nvSpPr>
          <p:spPr bwMode="auto">
            <a:xfrm>
              <a:off x="5495924" y="106692"/>
              <a:ext cx="2233613" cy="369332"/>
            </a:xfrm>
            <a:custGeom>
              <a:avLst/>
              <a:gdLst>
                <a:gd name="connsiteX0" fmla="*/ 0 w 2233613"/>
                <a:gd name="connsiteY0" fmla="*/ 68104 h 408623"/>
                <a:gd name="connsiteX1" fmla="*/ 19947 w 2233613"/>
                <a:gd name="connsiteY1" fmla="*/ 19947 h 408623"/>
                <a:gd name="connsiteX2" fmla="*/ 68104 w 2233613"/>
                <a:gd name="connsiteY2" fmla="*/ 0 h 408623"/>
                <a:gd name="connsiteX3" fmla="*/ 2165509 w 2233613"/>
                <a:gd name="connsiteY3" fmla="*/ 0 h 408623"/>
                <a:gd name="connsiteX4" fmla="*/ 2213666 w 2233613"/>
                <a:gd name="connsiteY4" fmla="*/ 19947 h 408623"/>
                <a:gd name="connsiteX5" fmla="*/ 2233613 w 2233613"/>
                <a:gd name="connsiteY5" fmla="*/ 68104 h 408623"/>
                <a:gd name="connsiteX6" fmla="*/ 2233613 w 2233613"/>
                <a:gd name="connsiteY6" fmla="*/ 340519 h 408623"/>
                <a:gd name="connsiteX7" fmla="*/ 2213666 w 2233613"/>
                <a:gd name="connsiteY7" fmla="*/ 388676 h 408623"/>
                <a:gd name="connsiteX8" fmla="*/ 2165509 w 2233613"/>
                <a:gd name="connsiteY8" fmla="*/ 408623 h 408623"/>
                <a:gd name="connsiteX9" fmla="*/ 68104 w 2233613"/>
                <a:gd name="connsiteY9" fmla="*/ 408623 h 408623"/>
                <a:gd name="connsiteX10" fmla="*/ 19947 w 2233613"/>
                <a:gd name="connsiteY10" fmla="*/ 388676 h 408623"/>
                <a:gd name="connsiteX11" fmla="*/ 0 w 2233613"/>
                <a:gd name="connsiteY11" fmla="*/ 340519 h 408623"/>
                <a:gd name="connsiteX12" fmla="*/ 0 w 2233613"/>
                <a:gd name="connsiteY12" fmla="*/ 68104 h 40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3613" h="408623">
                  <a:moveTo>
                    <a:pt x="0" y="68104"/>
                  </a:moveTo>
                  <a:cubicBezTo>
                    <a:pt x="0" y="50042"/>
                    <a:pt x="7175" y="32719"/>
                    <a:pt x="19947" y="19947"/>
                  </a:cubicBezTo>
                  <a:cubicBezTo>
                    <a:pt x="32719" y="7175"/>
                    <a:pt x="50042" y="0"/>
                    <a:pt x="68104" y="0"/>
                  </a:cubicBezTo>
                  <a:lnTo>
                    <a:pt x="2165509" y="0"/>
                  </a:lnTo>
                  <a:cubicBezTo>
                    <a:pt x="2183571" y="0"/>
                    <a:pt x="2200894" y="7175"/>
                    <a:pt x="2213666" y="19947"/>
                  </a:cubicBezTo>
                  <a:cubicBezTo>
                    <a:pt x="2226438" y="32719"/>
                    <a:pt x="2233613" y="50042"/>
                    <a:pt x="2233613" y="68104"/>
                  </a:cubicBezTo>
                  <a:lnTo>
                    <a:pt x="2233613" y="340519"/>
                  </a:lnTo>
                  <a:cubicBezTo>
                    <a:pt x="2233613" y="358581"/>
                    <a:pt x="2226438" y="375904"/>
                    <a:pt x="2213666" y="388676"/>
                  </a:cubicBezTo>
                  <a:cubicBezTo>
                    <a:pt x="2200894" y="401448"/>
                    <a:pt x="2183571" y="408623"/>
                    <a:pt x="2165509" y="408623"/>
                  </a:cubicBezTo>
                  <a:lnTo>
                    <a:pt x="68104" y="408623"/>
                  </a:lnTo>
                  <a:cubicBezTo>
                    <a:pt x="50042" y="408623"/>
                    <a:pt x="32719" y="401448"/>
                    <a:pt x="19947" y="388676"/>
                  </a:cubicBezTo>
                  <a:cubicBezTo>
                    <a:pt x="7175" y="375904"/>
                    <a:pt x="0" y="358581"/>
                    <a:pt x="0" y="340519"/>
                  </a:cubicBezTo>
                  <a:lnTo>
                    <a:pt x="0" y="68104"/>
                  </a:lnTo>
                  <a:close/>
                </a:path>
              </a:pathLst>
            </a:custGeom>
            <a:noFill/>
            <a:ln w="8001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91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Font typeface="Wingdings" pitchFamily="2" charset="2"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28600" indent="-220663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2pPr>
      <a:lvl3pPr marL="5715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̶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3pPr>
      <a:lvl4pPr marL="8001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4pPr>
      <a:lvl5pPr marL="1028700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SzPct val="100000"/>
        <a:buFont typeface="Wingdings" pitchFamily="2" charset="2"/>
        <a:buChar char="§"/>
        <a:defRPr sz="1600" kern="1200">
          <a:solidFill>
            <a:schemeClr val="bg2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0515600" y="50801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304800" y="762000"/>
            <a:ext cx="11582400" cy="1588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 bwMode="gray">
          <a:xfrm>
            <a:off x="11048697" y="6505749"/>
            <a:ext cx="823635" cy="228600"/>
          </a:xfrm>
          <a:prstGeom prst="rect">
            <a:avLst/>
          </a:prstGeom>
          <a:noFill/>
          <a:ln w="6350">
            <a:noFill/>
          </a:ln>
        </p:spPr>
        <p:txBody>
          <a:bodyPr lIns="45720" tIns="27432" rIns="45720" bIns="27432" anchor="ctr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200" cap="none" spc="-4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PAGE </a:t>
            </a:r>
            <a:fld id="{4C0A01DB-95A0-4963-A805-1507492C4AD5}" type="slidenum">
              <a:rPr kumimoji="0" lang="en-US" sz="800" b="0" i="0" u="none" strike="noStrike" kern="1200" cap="none" spc="-4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-4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gray">
          <a:xfrm>
            <a:off x="304800" y="6505749"/>
            <a:ext cx="10769600" cy="228600"/>
          </a:xfrm>
          <a:prstGeom prst="rect">
            <a:avLst/>
          </a:prstGeom>
          <a:noFill/>
          <a:ln w="6350">
            <a:noFill/>
          </a:ln>
        </p:spPr>
        <p:txBody>
          <a:bodyPr lIns="45720" tIns="27432" rIns="45720" bIns="27432" anchor="ctr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INSERT PRESENTATION OR CLIENT NAME HERE</a:t>
            </a:r>
            <a:r>
              <a:rPr kumimoji="0" lang="en-US" sz="1050" b="0" i="0" u="none" strike="noStrike" kern="100" cap="all" spc="-2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 ■</a:t>
            </a: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MONTH DD, </a:t>
            </a:r>
            <a:r>
              <a:rPr kumimoji="0" lang="en-US" sz="800" b="0" i="0" u="none" strike="noStrike" kern="100" cap="all" spc="-2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YYYY</a:t>
            </a: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 </a:t>
            </a:r>
            <a:r>
              <a:rPr kumimoji="0" lang="en-US" sz="1050" b="0" i="0" u="none" strike="noStrike" kern="100" cap="all" spc="-2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■</a:t>
            </a:r>
            <a:r>
              <a:rPr kumimoji="0" lang="en-US" sz="800" b="0" i="0" u="none" strike="noStrike" kern="100" cap="all" spc="-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    ATTORNEY WORK PRODUCT – PRIVILEGED AND CONFIDENTIAL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304800" y="6503989"/>
            <a:ext cx="11582400" cy="2286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  <a:latin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gray">
          <a:xfrm rot="5400000">
            <a:off x="10858500" y="6617231"/>
            <a:ext cx="228600" cy="2117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7747000" y="-10357"/>
            <a:ext cx="2702931" cy="762000"/>
            <a:chOff x="5810250" y="-10357"/>
            <a:chExt cx="2027198" cy="762000"/>
          </a:xfrm>
        </p:grpSpPr>
        <p:cxnSp>
          <p:nvCxnSpPr>
            <p:cNvPr id="19" name="Straight Connector 18"/>
            <p:cNvCxnSpPr/>
            <p:nvPr/>
          </p:nvCxnSpPr>
          <p:spPr bwMode="gray">
            <a:xfrm rot="5400000">
              <a:off x="7455654" y="369849"/>
              <a:ext cx="762000" cy="1588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281blue-logo_ko-300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5810250" y="243435"/>
              <a:ext cx="1828800" cy="27250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848" y="1693410"/>
            <a:ext cx="11804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9" r:id="rId2"/>
    <p:sldLayoutId id="2147483693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Font typeface="Wingdings" pitchFamily="2" charset="2"/>
        <a:buNone/>
        <a:defRPr sz="2200" b="1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228600" indent="-220663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2pPr>
      <a:lvl3pPr marL="5715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̶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3pPr>
      <a:lvl4pPr marL="8001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4pPr>
      <a:lvl5pPr marL="1028700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SzPct val="100000"/>
        <a:buFont typeface="Wingdings" pitchFamily="2" charset="2"/>
        <a:buChar char="§"/>
        <a:defRPr sz="1600" kern="1200">
          <a:solidFill>
            <a:schemeClr val="bg2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823686"/>
            <a:ext cx="11804952" cy="6241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3848" y="1693410"/>
            <a:ext cx="118049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1" y="1"/>
            <a:ext cx="11580284" cy="5937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15" name="Picture 12" descr="AG_white3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03734" y="152400"/>
            <a:ext cx="271356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4801" y="6401198"/>
            <a:ext cx="11580284" cy="26193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4801" y="6399577"/>
            <a:ext cx="357716" cy="26517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n>
                <a:solidFill>
                  <a:schemeClr val="tx2"/>
                </a:solidFill>
              </a:ln>
              <a:cs typeface="+mn-c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109199" y="6398023"/>
            <a:ext cx="1775885" cy="2682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white">
          <a:xfrm>
            <a:off x="11155300" y="6452239"/>
            <a:ext cx="630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anchor="ctr" anchorCtr="0">
            <a:spAutoFit/>
          </a:bodyPr>
          <a:lstStyle/>
          <a:p>
            <a:pPr algn="r">
              <a:defRPr/>
            </a:pPr>
            <a:r>
              <a:rPr lang="en-US" sz="800" b="1" dirty="0">
                <a:solidFill>
                  <a:schemeClr val="bg1"/>
                </a:solidFill>
                <a:cs typeface="+mn-cs"/>
              </a:rPr>
              <a:t>PAGE </a:t>
            </a:r>
            <a:fld id="{BD0D89C4-DEA2-45B8-80B7-E351DF9FEB8E}" type="slidenum">
              <a:rPr lang="en-US" sz="800" b="1" smtClean="0">
                <a:solidFill>
                  <a:schemeClr val="bg1"/>
                </a:solidFill>
                <a:cs typeface="+mn-cs"/>
              </a:rPr>
              <a:pPr algn="r"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660401" y="6408137"/>
            <a:ext cx="9258300" cy="253916"/>
          </a:xfrm>
          <a:prstGeom prst="rect">
            <a:avLst/>
          </a:prstGeom>
          <a:noFill/>
          <a:ln w="6350">
            <a:noFill/>
          </a:ln>
        </p:spPr>
        <p:txBody>
          <a:bodyPr wrap="square" lIns="91440" tIns="45720" rIns="91440" bIns="45720" anchor="ctr" anchorCtr="0">
            <a:sp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The Economic Impacts of RGGI </a:t>
            </a:r>
            <a:r>
              <a:rPr kumimoji="0" lang="en-US" sz="105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  <a:sym typeface="Wingdings"/>
              </a:rPr>
              <a:t>■ </a:t>
            </a:r>
            <a:r>
              <a:rPr kumimoji="0" lang="en-US" sz="800" b="1" i="0" u="none" strike="noStrike" kern="0" cap="all" spc="-2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May 2018 </a:t>
            </a:r>
          </a:p>
        </p:txBody>
      </p:sp>
    </p:spTree>
    <p:extLst>
      <p:ext uri="{BB962C8B-B14F-4D97-AF65-F5344CB8AC3E}">
        <p14:creationId xmlns:p14="http://schemas.microsoft.com/office/powerpoint/2010/main" val="1852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0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Font typeface="Wingdings" pitchFamily="2" charset="2"/>
        <a:buNone/>
        <a:defRPr sz="2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228600" indent="-220663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 baseline="0">
          <a:solidFill>
            <a:schemeClr val="bg2"/>
          </a:solidFill>
          <a:latin typeface="Arial" pitchFamily="34" charset="0"/>
          <a:ea typeface="+mn-ea"/>
          <a:cs typeface="+mn-cs"/>
        </a:defRPr>
      </a:lvl2pPr>
      <a:lvl3pPr marL="5715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̶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3pPr>
      <a:lvl4pPr marL="800100" indent="-228600" algn="l" defTabSz="914400" rtl="0" eaLnBrk="1" latinLnBrk="0" hangingPunct="1">
        <a:spcBef>
          <a:spcPts val="30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bg2"/>
          </a:solidFill>
          <a:latin typeface="Arial" pitchFamily="34" charset="0"/>
          <a:ea typeface="+mn-ea"/>
          <a:cs typeface="+mn-cs"/>
        </a:defRPr>
      </a:lvl4pPr>
      <a:lvl5pPr marL="1033463" indent="-228600" algn="l" defTabSz="914400" rtl="0" eaLnBrk="1" latinLnBrk="0" hangingPunct="1">
        <a:spcBef>
          <a:spcPts val="300"/>
        </a:spcBef>
        <a:spcAft>
          <a:spcPts val="600"/>
        </a:spcAft>
        <a:buClr>
          <a:srgbClr val="003E7E"/>
        </a:buClr>
        <a:buSzPct val="100000"/>
        <a:buFont typeface="Wingdings" pitchFamily="2" charset="2"/>
        <a:buChar char="§"/>
        <a:defRPr sz="1600" kern="1200">
          <a:solidFill>
            <a:schemeClr val="bg2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 bwMode="white">
          <a:xfrm>
            <a:off x="2347686" y="1871088"/>
            <a:ext cx="7696200" cy="1470025"/>
          </a:xfrm>
        </p:spPr>
        <p:txBody>
          <a:bodyPr/>
          <a:lstStyle/>
          <a:p>
            <a:r>
              <a:rPr lang="en-US" sz="3000" dirty="0"/>
              <a:t>The Economic Impacts of the Regional Greenhouse Gas Initiative on Nine Northeast and Mid-Atlantic States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347686" y="3522540"/>
            <a:ext cx="8701314" cy="852714"/>
          </a:xfrm>
        </p:spPr>
        <p:txBody>
          <a:bodyPr/>
          <a:lstStyle/>
          <a:p>
            <a:r>
              <a:rPr lang="en-US" sz="2700" b="1" dirty="0">
                <a:solidFill>
                  <a:schemeClr val="accent3"/>
                </a:solidFill>
              </a:rPr>
              <a:t>Review of RGGI’s Third Three-Year Compliance Period (2015-2017), and Results Since Inception (2009-2017)</a:t>
            </a:r>
          </a:p>
        </p:txBody>
      </p:sp>
      <p:sp>
        <p:nvSpPr>
          <p:cNvPr id="10" name="TextBox 9"/>
          <p:cNvSpPr txBox="1"/>
          <p:nvPr/>
        </p:nvSpPr>
        <p:spPr bwMode="white">
          <a:xfrm>
            <a:off x="2330752" y="4953000"/>
            <a:ext cx="8224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latin typeface="Arial"/>
              </a:rPr>
              <a:t>Paul Hibbard</a:t>
            </a:r>
          </a:p>
          <a:p>
            <a:pPr lvl="0">
              <a:defRPr/>
            </a:pPr>
            <a:r>
              <a:rPr lang="en-US" sz="2800" b="1" dirty="0"/>
              <a:t>Energy Policy Roundtable in the PJM Footprint</a:t>
            </a:r>
          </a:p>
          <a:p>
            <a:pPr lvl="0">
              <a:defRPr/>
            </a:pPr>
            <a:r>
              <a:rPr lang="en-US" sz="2400" dirty="0">
                <a:latin typeface="Arial"/>
              </a:rPr>
              <a:t>May 23, 2018</a:t>
            </a:r>
          </a:p>
        </p:txBody>
      </p:sp>
    </p:spTree>
    <p:extLst>
      <p:ext uri="{BB962C8B-B14F-4D97-AF65-F5344CB8AC3E}">
        <p14:creationId xmlns:p14="http://schemas.microsoft.com/office/powerpoint/2010/main" val="169284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31108" y="76200"/>
            <a:ext cx="6432508" cy="38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Auction Proceeds by State by Compliance Period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808" y="6013644"/>
            <a:ext cx="8686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[1] Figures include Auctions 1-38. Auction proceeds from Auctions 1 and 2 (occurring in 2008) are included in 2009. All other values are expressed in nominal dollars in the year the auction proceeds were generated. [2] Figures do not include fixed-price sales proceeds.  </a:t>
            </a: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RGGI, Inc.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92" y="672412"/>
            <a:ext cx="4603708" cy="531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1295400"/>
            <a:ext cx="26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Compliance Period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3143319"/>
            <a:ext cx="26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Compliance Period 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908" y="4773846"/>
            <a:ext cx="26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Compliance Period III</a:t>
            </a:r>
          </a:p>
        </p:txBody>
      </p:sp>
    </p:spTree>
    <p:extLst>
      <p:ext uri="{BB962C8B-B14F-4D97-AF65-F5344CB8AC3E}">
        <p14:creationId xmlns:p14="http://schemas.microsoft.com/office/powerpoint/2010/main" val="420165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65300" y="88900"/>
            <a:ext cx="6019800" cy="38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RGGI Auction Allowances and Clearing Prices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800"/>
          <a:stretch/>
        </p:blipFill>
        <p:spPr>
          <a:xfrm>
            <a:off x="2119374" y="609600"/>
            <a:ext cx="7558027" cy="4950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5300" y="5622920"/>
            <a:ext cx="85217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Notes: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[1] Clearing prices are weighted averages, based on number of allowances sold. 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[2] In 2014 and 2015, the Cost Containment Reserve (“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CCR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”) trigger price was exceeded and additional allowances above what were originally offered into the market were ultimately presented and sold to market participants.  In 2014 and 2015, 5 million and 10 million additional allowances were sold, respectively.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RGGI, Inc., http://www.rggi.org/market/co2_auctions/results.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5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5499" y="1428199"/>
            <a:ext cx="4533900" cy="4410445"/>
            <a:chOff x="6553200" y="2640402"/>
            <a:chExt cx="1981201" cy="16431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6895" t="83153" r="48281"/>
            <a:stretch/>
          </p:blipFill>
          <p:spPr>
            <a:xfrm>
              <a:off x="6553200" y="2640402"/>
              <a:ext cx="1981201" cy="86479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57902" t="10088"/>
            <a:stretch/>
          </p:blipFill>
          <p:spPr>
            <a:xfrm>
              <a:off x="6629400" y="3505200"/>
              <a:ext cx="1606627" cy="77837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3502"/>
            <a:ext cx="5649958" cy="457199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Summary of RGGI Proceed Spending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648120"/>
            <a:ext cx="6498806" cy="5839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1" y="6144406"/>
            <a:ext cx="7391399" cy="34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Analysis of state-level proceeds spending data reported to RGGI, Inc.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67" y="1058866"/>
            <a:ext cx="37338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Compliance Period III</a:t>
            </a:r>
          </a:p>
        </p:txBody>
      </p:sp>
    </p:spTree>
    <p:extLst>
      <p:ext uri="{BB962C8B-B14F-4D97-AF65-F5344CB8AC3E}">
        <p14:creationId xmlns:p14="http://schemas.microsoft.com/office/powerpoint/2010/main" val="279784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Impacts</a:t>
            </a:r>
          </a:p>
        </p:txBody>
      </p:sp>
    </p:spTree>
    <p:extLst>
      <p:ext uri="{BB962C8B-B14F-4D97-AF65-F5344CB8AC3E}">
        <p14:creationId xmlns:p14="http://schemas.microsoft.com/office/powerpoint/2010/main" val="163944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1393" y="99704"/>
            <a:ext cx="6707186" cy="5860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Overall economic impacts – 9 states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256" y="1158036"/>
            <a:ext cx="6553200" cy="541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$1.4 billion (NPV) economic value added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$0.9 billion in auction proceeds used by states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14,000 new jobs </a:t>
            </a:r>
            <a:br>
              <a:rPr lang="en-US" sz="2300" b="1" kern="0" dirty="0"/>
            </a:br>
            <a:r>
              <a:rPr lang="en-US" sz="2300" b="1" kern="0" dirty="0"/>
              <a:t>(in job-years)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Almost $600M in increased revenues to low/zero-carbon resources, Over $900M in revenue losses to CO2-emitting resources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Continued CO</a:t>
            </a:r>
            <a:r>
              <a:rPr lang="en-US" sz="2300" b="1" kern="0" baseline="-25000" dirty="0"/>
              <a:t>2</a:t>
            </a:r>
            <a:r>
              <a:rPr lang="en-US" sz="2300" b="1" kern="0" dirty="0"/>
              <a:t> emission reductions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$220 million reduction in energy bills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b="1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8823" y="624636"/>
            <a:ext cx="41910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B4522E"/>
                </a:solidFill>
              </a:rPr>
              <a:t>Compliance Period III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0" y="504626"/>
            <a:ext cx="8080373" cy="8908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B4522E"/>
                </a:solidFill>
              </a:rPr>
              <a:t>The First Nine Years</a:t>
            </a:r>
          </a:p>
          <a:p>
            <a:r>
              <a:rPr lang="en-US" sz="2300" dirty="0">
                <a:solidFill>
                  <a:srgbClr val="B4522E"/>
                </a:solidFill>
              </a:rPr>
              <a:t>(Compliance Periods I-III)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31480" y="1158036"/>
            <a:ext cx="5579533" cy="47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$4.7 billion (NPV) in economic value added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$2.8 billion in auction proceeds used by states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Over 40,000 new jobs (in job-years)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Over $1B in increased revenues to low/zero-carbon resources, Over $2B in revenue losses to CO</a:t>
            </a:r>
            <a:r>
              <a:rPr lang="en-US" sz="2300" b="1" kern="0" baseline="-25000" dirty="0"/>
              <a:t>2</a:t>
            </a:r>
            <a:r>
              <a:rPr lang="en-US" sz="2300" b="1" kern="0" dirty="0"/>
              <a:t>-emitting resources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Drop in CO</a:t>
            </a:r>
            <a:r>
              <a:rPr lang="en-US" sz="2300" b="1" kern="0" baseline="-25000" dirty="0"/>
              <a:t>2</a:t>
            </a:r>
            <a:r>
              <a:rPr lang="en-US" sz="2300" b="1" kern="0" dirty="0"/>
              <a:t> emissions from sources by ~50%</a:t>
            </a:r>
          </a:p>
          <a:p>
            <a:pPr marL="339725" indent="-339725" fontAlgn="base">
              <a:spcBef>
                <a:spcPts val="400"/>
              </a:spcBef>
              <a:spcAft>
                <a:spcPts val="4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300" b="1" kern="0" dirty="0"/>
              <a:t>Approximately $1B reduction in energy bills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86803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152400"/>
            <a:ext cx="6248400" cy="38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Economic Impact of the Implementation of RGGI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91"/>
          <a:stretch/>
        </p:blipFill>
        <p:spPr>
          <a:xfrm>
            <a:off x="2476500" y="1028700"/>
            <a:ext cx="720090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762183"/>
            <a:ext cx="11887200" cy="51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[1] Figures are reported in 2018 dollars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NPV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converted using a 3-percent public discount rate.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[2]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economic value added reflects the impacts of state spending of RGGI proceeds, including net electric sector impacts to consumers and power plant owners, non-electric benefits, and the economic impact of program spending.</a:t>
            </a: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685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Compliance Period III (NPV, 2018$)</a:t>
            </a:r>
          </a:p>
        </p:txBody>
      </p:sp>
    </p:spTree>
    <p:extLst>
      <p:ext uri="{BB962C8B-B14F-4D97-AF65-F5344CB8AC3E}">
        <p14:creationId xmlns:p14="http://schemas.microsoft.com/office/powerpoint/2010/main" val="283292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27138" y="56065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Economic Impact of the Implementation of RGGI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943601"/>
            <a:ext cx="10515600" cy="44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[1] Figures are reported in 2018 dollars (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NPV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converted using a 3-percent public discount rate.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[2] 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Total economic value added reflects the impacts of state spending of RGGI proceeds, including net electric sector impacts to consumers and power plant owners, non-electric benefits, and the economic impact of program spending.</a:t>
            </a:r>
            <a:endParaRPr lang="en-US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685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Since Inception – 2009 through 2017 (NPV, 2018$)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78604"/>
            <a:ext cx="7162800" cy="476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76200"/>
            <a:ext cx="64008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Net Employment Impact to RGGI States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6172200"/>
            <a:ext cx="5486400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Figures represent employment in terms of cumulative job-years over the study period.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720"/>
          <a:stretch/>
        </p:blipFill>
        <p:spPr>
          <a:xfrm>
            <a:off x="2133600" y="1143000"/>
            <a:ext cx="7696200" cy="48270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2600" y="6858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Compliance Period III (Cumulative Job Years)</a:t>
            </a:r>
          </a:p>
        </p:txBody>
      </p:sp>
    </p:spTree>
    <p:extLst>
      <p:ext uri="{BB962C8B-B14F-4D97-AF65-F5344CB8AC3E}">
        <p14:creationId xmlns:p14="http://schemas.microsoft.com/office/powerpoint/2010/main" val="91028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2600" y="76200"/>
            <a:ext cx="6248400" cy="457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Net Employment Impact to RGGI States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6172200"/>
            <a:ext cx="5486400" cy="23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Figures represent employment in terms of cumulative job-years over the study period.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5088" y="691851"/>
            <a:ext cx="9220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Since Inception – 2009 through 2017 (Cumulative Job Years)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066800"/>
            <a:ext cx="7762875" cy="50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47800" y="0"/>
            <a:ext cx="7069667" cy="7238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Revenue Change to Power Plant Owners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631"/>
          <a:stretch/>
        </p:blipFill>
        <p:spPr>
          <a:xfrm>
            <a:off x="2352356" y="1358901"/>
            <a:ext cx="7325044" cy="449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9300" y="5851420"/>
            <a:ext cx="834390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[1] Figures are reported in 2018 dollars (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NPV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using a 3-percent public discount rate. [2] Figures include PROMOD outputs for energy prices and revenues and for capacity-market revenue changes that are calculated separately. [3] “Fossil” includes natural gas, oil, and coal-fired generators. “Non-fossil” includes nuclear, hydro, pumped storage, wind, solar, and biomass.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7800" y="609599"/>
            <a:ext cx="8839200" cy="7493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By Power-Plant Fuel Type and Electrical Region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Compliance Period III (NPV, 2018$)</a:t>
            </a:r>
          </a:p>
        </p:txBody>
      </p:sp>
    </p:spTree>
    <p:extLst>
      <p:ext uri="{BB962C8B-B14F-4D97-AF65-F5344CB8AC3E}">
        <p14:creationId xmlns:p14="http://schemas.microsoft.com/office/powerpoint/2010/main" val="177595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6" t="5152" r="6666" b="4697"/>
          <a:stretch/>
        </p:blipFill>
        <p:spPr>
          <a:xfrm>
            <a:off x="6248400" y="609601"/>
            <a:ext cx="4191000" cy="564173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838200"/>
            <a:ext cx="41910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003E7E"/>
              </a:buClr>
              <a:buFont typeface="Wingdings" pitchFamily="2" charset="2"/>
              <a:buNone/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28600" indent="-220663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̶"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3pPr>
            <a:lvl4pPr marL="800100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4pPr>
            <a:lvl5pPr marL="1033463" indent="-2286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Clr>
                <a:srgbClr val="003E7E"/>
              </a:buClr>
              <a:buSzPct val="100000"/>
              <a:buFont typeface="Wingdings" pitchFamily="2" charset="2"/>
              <a:buChar char="§"/>
              <a:defRPr sz="16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</a:rPr>
              <a:t>Independent Power System and Economic Review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Independent analysis of Compliance Period III (2015-2017)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Methodologically Consistent with review of Compliance Periods I &amp; II (2009-2011, 2012-2014)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Analysis Group - full analytic/editorial control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</a:rPr>
              <a:t>Funding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Barr Foundation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Energy Foundation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Merck Family Fund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Devonshire Foundation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Environmental Trust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Seal Bay Foundation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Betterment Fund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John Merck Fund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New York Community Trust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</a:rPr>
              <a:t>Technical Advisory Group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Joshua Gould, </a:t>
            </a:r>
            <a:r>
              <a:rPr lang="en-US" sz="1200" b="0" i="1" dirty="0" err="1">
                <a:solidFill>
                  <a:schemeClr val="tx2"/>
                </a:solidFill>
              </a:rPr>
              <a:t>ConEdison</a:t>
            </a:r>
            <a:endParaRPr lang="en-US" sz="1200" b="0" i="1" dirty="0">
              <a:solidFill>
                <a:schemeClr val="tx2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Carrie Jenks and Chris Van </a:t>
            </a:r>
            <a:r>
              <a:rPr lang="en-US" sz="1200" dirty="0" err="1">
                <a:solidFill>
                  <a:schemeClr val="tx2"/>
                </a:solidFill>
              </a:rPr>
              <a:t>Atten</a:t>
            </a:r>
            <a:r>
              <a:rPr lang="en-US" sz="1200" dirty="0">
                <a:solidFill>
                  <a:schemeClr val="tx2"/>
                </a:solidFill>
              </a:rPr>
              <a:t>, </a:t>
            </a:r>
            <a:r>
              <a:rPr lang="en-US" sz="1200" b="0" i="1" dirty="0">
                <a:solidFill>
                  <a:schemeClr val="tx2"/>
                </a:solidFill>
              </a:rPr>
              <a:t>MJ Bradley &amp; Associates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John Larsen, </a:t>
            </a:r>
            <a:r>
              <a:rPr lang="en-US" sz="1200" b="0" i="1" dirty="0">
                <a:solidFill>
                  <a:schemeClr val="tx2"/>
                </a:solidFill>
              </a:rPr>
              <a:t>Rhodium Group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Paul Miller, </a:t>
            </a:r>
            <a:r>
              <a:rPr lang="en-US" sz="1200" b="0" i="1" dirty="0">
                <a:solidFill>
                  <a:schemeClr val="tx2"/>
                </a:solidFill>
              </a:rPr>
              <a:t>NESCAUM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Karen Palmer, </a:t>
            </a:r>
            <a:r>
              <a:rPr lang="en-US" sz="1200" b="0" i="1" dirty="0">
                <a:solidFill>
                  <a:schemeClr val="tx2"/>
                </a:solidFill>
              </a:rPr>
              <a:t>Resources for the Future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Kathleen Robertson, </a:t>
            </a:r>
            <a:r>
              <a:rPr lang="en-US" sz="1200" b="0" i="1" dirty="0">
                <a:solidFill>
                  <a:schemeClr val="tx2"/>
                </a:solidFill>
              </a:rPr>
              <a:t>Exelon Corporation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Matt Stanberry, </a:t>
            </a:r>
            <a:r>
              <a:rPr lang="en-US" sz="1200" b="0" i="1" dirty="0">
                <a:solidFill>
                  <a:schemeClr val="tx2"/>
                </a:solidFill>
              </a:rPr>
              <a:t>Advanced Energy Economy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Matthew Suhr and Eileen Howe, </a:t>
            </a:r>
            <a:r>
              <a:rPr lang="en-US" sz="1200" b="0" i="1" dirty="0">
                <a:solidFill>
                  <a:schemeClr val="tx2"/>
                </a:solidFill>
              </a:rPr>
              <a:t>Calpine Corporation</a:t>
            </a:r>
            <a:endParaRPr lang="en-US" sz="1100" b="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86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242102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17318"/>
            <a:ext cx="7467600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Revenue Change to Power Plant Owners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37224"/>
            <a:ext cx="10896599" cy="41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Notes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[1] Figures are reported in 2018 dollars (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NPV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using a 3-percent public discount rate. [2] Figures include PROMOD outputs for energy prices and revenues and for capacity-market revenue changes that are calculated separately. [3] “Fossil” includes natural gas, oil, and coal-fired generators. “Non-fossil” includes nuclear, hydro, pumped storage, wind, solar, and biomass.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1403324"/>
            <a:ext cx="7629525" cy="45339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609600"/>
            <a:ext cx="92964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By Power-Plant Fuel Type and Electrical Region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Since Inception – 2009 through 2017  (NPV, 2018$)</a:t>
            </a:r>
          </a:p>
        </p:txBody>
      </p:sp>
    </p:spTree>
    <p:extLst>
      <p:ext uri="{BB962C8B-B14F-4D97-AF65-F5344CB8AC3E}">
        <p14:creationId xmlns:p14="http://schemas.microsoft.com/office/powerpoint/2010/main" val="8453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82311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762000"/>
            <a:ext cx="11734800" cy="5867399"/>
          </a:xfrm>
          <a:prstGeom prst="rect">
            <a:avLst/>
          </a:prstGeom>
        </p:spPr>
        <p:txBody>
          <a:bodyPr/>
          <a:lstStyle/>
          <a:p>
            <a:pPr marL="228600" lvl="1" indent="-228600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400" b="1" kern="0" dirty="0">
                <a:solidFill>
                  <a:schemeClr val="tx2"/>
                </a:solidFill>
              </a:rPr>
              <a:t>Mandatory, Market-Based Carbon Control Mechanisms are Functioning Properly and Can Deliver Positive Economic Benefits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First mandatory market-based program has worked well over the past decade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Emissions have declined (due to program and other factors)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Program has integrated seamlessly in regional power markets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States have collected and disbursed revenues consistent with state economic, energy and environmental policy goals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States have worked cooperatively through a decade of major changes in both the RGGI program, and in the electric and economic context for the program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Overall, the program has benefited the economies of member states, who realize approximately $1.4 billion in economic value added due to Compliance Period III implementation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400" kern="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48493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609600" y="838200"/>
            <a:ext cx="11125200" cy="5486400"/>
          </a:xfrm>
          <a:prstGeom prst="rect">
            <a:avLst/>
          </a:prstGeom>
        </p:spPr>
        <p:txBody>
          <a:bodyPr/>
          <a:lstStyle/>
          <a:p>
            <a:pPr marL="228600" lvl="1" indent="-228600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800" b="1" kern="0" dirty="0">
                <a:solidFill>
                  <a:schemeClr val="tx2"/>
                </a:solidFill>
              </a:rPr>
              <a:t>Positive job impacts with RGGI  </a:t>
            </a:r>
            <a:endParaRPr lang="en-US" sz="2800" kern="0" dirty="0">
              <a:solidFill>
                <a:schemeClr val="tx2"/>
              </a:solidFill>
            </a:endParaRP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Results in thousands of jobs more than non-RGGI case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kern="0" dirty="0"/>
              <a:t>14,500 “job-years”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kern="0" dirty="0"/>
              <a:t>Reflects direct, indirect, induced jobs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Some may be temporary, others longer term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50" kern="0" dirty="0"/>
              <a:t>All associated only with first three years of program investments (but occur throughout the study period)</a:t>
            </a:r>
          </a:p>
          <a:p>
            <a:pPr marL="460375" lvl="1" indent="-2286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Jobs spread around economy, e.g. 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kern="0" dirty="0"/>
              <a:t>Personnel doing energy </a:t>
            </a:r>
            <a:r>
              <a:rPr lang="en-US" sz="2450" dirty="0"/>
              <a:t>efficiency audits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dirty="0"/>
              <a:t>Installers of energy efficiency measures or renewable projects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dirty="0"/>
              <a:t>Trainers, educators</a:t>
            </a:r>
          </a:p>
          <a:p>
            <a:pPr marL="917575" lvl="2" indent="-228600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50" dirty="0"/>
              <a:t>State workers whose responsibilities might otherwise be eliminated due to budget challenges</a:t>
            </a:r>
            <a:endParaRPr lang="en-US" sz="2450" kern="0" dirty="0"/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3200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313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32598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609600" y="1017350"/>
            <a:ext cx="11276013" cy="5002450"/>
          </a:xfrm>
          <a:prstGeom prst="rect">
            <a:avLst/>
          </a:prstGeom>
        </p:spPr>
        <p:txBody>
          <a:bodyPr/>
          <a:lstStyle/>
          <a:p>
            <a:pPr marL="228600" lvl="1" indent="-228600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600" b="1" kern="0" dirty="0">
                <a:solidFill>
                  <a:schemeClr val="tx2"/>
                </a:solidFill>
              </a:rPr>
              <a:t>RGGI Reduces the Region’s Payments for Out-of-State Fossil Fuels</a:t>
            </a:r>
            <a:endParaRPr lang="en-US" sz="2600" kern="0" dirty="0">
              <a:solidFill>
                <a:schemeClr val="tx2"/>
              </a:solidFill>
            </a:endParaRP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Reduced generation (due to lower consumption), and reduces payment for fuels - $1.37 billion less spent on fossil fuels from outside the region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Represents additional funds that stay mostly within state economies</a:t>
            </a:r>
          </a:p>
          <a:p>
            <a:pPr marL="460375" lvl="1" indent="-22860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600" kern="0" dirty="0"/>
              <a:t>Reductions in net revenues for fossil-fueled facilities during first 3 years (when carbon prices are incurred), and overall across the forecast period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Increase in net revenues for all non fossil-fueled resources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Net effect is reduced revenues for power plants as a whole over modeling period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313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973031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768480"/>
            <a:ext cx="11506200" cy="5937120"/>
          </a:xfrm>
          <a:prstGeom prst="rect">
            <a:avLst/>
          </a:prstGeom>
        </p:spPr>
        <p:txBody>
          <a:bodyPr/>
          <a:lstStyle/>
          <a:p>
            <a:pPr marL="228600" lvl="1" indent="-228600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800" b="1" kern="0" dirty="0">
                <a:solidFill>
                  <a:schemeClr val="tx2"/>
                </a:solidFill>
              </a:rPr>
              <a:t>The Design of the CO2 Market in the RGGI States Affected the Size, Character, and Distribution of Public Benefits </a:t>
            </a:r>
            <a:endParaRPr lang="en-US" sz="2800" kern="0" dirty="0">
              <a:solidFill>
                <a:schemeClr val="tx2"/>
              </a:solidFill>
            </a:endParaRP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Decision by RGGI states to auction allowances transfers emission rights from public to private sector at a monetary cost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Retains value of allowances – and generates substantial revenue – for public use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Prevents transfer of that value to power plant owners 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Price impacts on electric markets the same either way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kern="0" dirty="0"/>
              <a:t>Effect of economy, consumption, and fuel prices relative to original cap affected allowance prices and ultimate revenues for public use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400" kern="0" dirty="0"/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400" kern="0" dirty="0"/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400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313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61487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-25400" y="558801"/>
            <a:ext cx="11911013" cy="7086600"/>
          </a:xfrm>
          <a:prstGeom prst="rect">
            <a:avLst/>
          </a:prstGeom>
        </p:spPr>
        <p:txBody>
          <a:bodyPr/>
          <a:lstStyle/>
          <a:p>
            <a:pPr marL="228600" lvl="1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600" b="1" kern="0" dirty="0">
                <a:solidFill>
                  <a:schemeClr val="tx2"/>
                </a:solidFill>
              </a:rPr>
              <a:t>How Allowance Proceeds Are Used Affects Their Economic Impacts </a:t>
            </a:r>
            <a:endParaRPr lang="en-US" sz="2600" kern="0" dirty="0">
              <a:solidFill>
                <a:schemeClr val="tx2"/>
              </a:solidFill>
            </a:endParaRPr>
          </a:p>
          <a:p>
            <a:pPr marL="635000" lvl="1" indent="-284163" fontAlgn="base"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States used funds in different ways, providing a wide variety of public benefits </a:t>
            </a:r>
            <a:r>
              <a:rPr lang="en-US" sz="2600" i="1" kern="0" dirty="0"/>
              <a:t>not captured </a:t>
            </a:r>
            <a:r>
              <a:rPr lang="en-US" sz="2600" kern="0" dirty="0"/>
              <a:t>in economic analysis</a:t>
            </a:r>
          </a:p>
          <a:p>
            <a:pPr marL="917575" lvl="2"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This does not decrease the value of different investment vehicles</a:t>
            </a:r>
          </a:p>
          <a:p>
            <a:pPr marL="460375" lvl="1" fontAlgn="base">
              <a:spcBef>
                <a:spcPts val="200"/>
              </a:spcBef>
              <a:spcAft>
                <a:spcPts val="2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kern="0" dirty="0"/>
              <a:t>However, how funds are used does affect economic impact</a:t>
            </a:r>
          </a:p>
          <a:p>
            <a:pPr marL="917575" lvl="2" indent="-166688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Energy efficiency investments have strongest positive economic impact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kern="0" dirty="0"/>
              <a:t>Reduces consumption (particularly for participants)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Depresses wholesale prices (for all)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Keeps impacts largely within electric sector</a:t>
            </a:r>
          </a:p>
          <a:p>
            <a:pPr marL="985838" lvl="2" indent="-23495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Other investments have strong returns, transferring value to other sectors of the economy 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kern="0" dirty="0"/>
              <a:t>Direct bill assistance 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kern="0" dirty="0"/>
              <a:t>General fund contributions </a:t>
            </a:r>
          </a:p>
          <a:p>
            <a:pPr marL="1374775" lvl="3"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400" kern="0" dirty="0"/>
              <a:t>Education and job training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000" kern="0" dirty="0"/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000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23243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 txBox="1">
            <a:spLocks/>
          </p:cNvSpPr>
          <p:nvPr/>
        </p:nvSpPr>
        <p:spPr>
          <a:xfrm>
            <a:off x="330200" y="685801"/>
            <a:ext cx="11709400" cy="5791200"/>
          </a:xfrm>
          <a:prstGeom prst="rect">
            <a:avLst/>
          </a:prstGeom>
        </p:spPr>
        <p:txBody>
          <a:bodyPr/>
          <a:lstStyle/>
          <a:p>
            <a:pPr marL="228600" lvl="1" indent="-228600">
              <a:spcBef>
                <a:spcPts val="500"/>
              </a:spcBef>
              <a:spcAft>
                <a:spcPts val="500"/>
              </a:spcAft>
              <a:buClr>
                <a:srgbClr val="003E7E"/>
              </a:buClr>
              <a:buSzPct val="150000"/>
              <a:buFont typeface="Wingdings" pitchFamily="2" charset="2"/>
              <a:buChar char="§"/>
            </a:pPr>
            <a:r>
              <a:rPr lang="en-US" sz="2400" b="1" kern="0" dirty="0">
                <a:solidFill>
                  <a:schemeClr val="tx2"/>
                </a:solidFill>
              </a:rPr>
              <a:t>A decade of RGGI program implementation provides a wealth of information for states seeking carbon reductions</a:t>
            </a:r>
            <a:endParaRPr lang="en-US" sz="2400" kern="0" dirty="0">
              <a:solidFill>
                <a:schemeClr val="tx2"/>
              </a:solidFill>
            </a:endParaRP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The program’s main goal is carbon control and climate risk mitigation; yet the program allows for the accrual of economic benefits through an efficient market-based structure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RGGI has worked as a multi-state program with a common market and auction platform – the door is open for other states that may seek to control CO</a:t>
            </a:r>
            <a:r>
              <a:rPr lang="en-US" sz="2400" kern="0" baseline="-25000" dirty="0"/>
              <a:t>2</a:t>
            </a:r>
            <a:r>
              <a:rPr lang="en-US" sz="2400" kern="0" dirty="0"/>
              <a:t> emissions in a way that captures the lower costs and increased efficiency of a common, multi-state program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The RGGI model fully preserves states interests and authorities, and allows states to achieve carbon reductions in a manner consistent with state policy objectives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kern="0" dirty="0"/>
              <a:t>The RGGI program can work seamlessly in both competitive market and vertically-integrated regulated utility contexts</a:t>
            </a:r>
          </a:p>
          <a:p>
            <a:pPr marL="460375" lvl="1" indent="-228600" fontAlgn="base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50000"/>
              <a:buFont typeface="Arial" pitchFamily="34" charset="0"/>
              <a:buChar char="•"/>
              <a:defRPr/>
            </a:pPr>
            <a:endParaRPr lang="en-US" sz="2000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2971800" cy="5002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536326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1" y="995362"/>
            <a:ext cx="7772400" cy="1362075"/>
          </a:xfrm>
        </p:spPr>
        <p:txBody>
          <a:bodyPr/>
          <a:lstStyle/>
          <a:p>
            <a:r>
              <a:rPr lang="en-US" sz="3200" dirty="0"/>
              <a:t>Contact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" name="Rectangle 2"/>
          <p:cNvSpPr txBox="1"/>
          <p:nvPr/>
        </p:nvSpPr>
        <p:spPr>
          <a:xfrm>
            <a:off x="2387601" y="2514600"/>
            <a:ext cx="4426857" cy="12618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lvl="0" indent="0">
              <a:spcBef>
                <a:spcPts val="300"/>
              </a:spcBef>
              <a:spcAft>
                <a:spcPts val="600"/>
              </a:spcAft>
              <a:buClr>
                <a:srgbClr val="003E7E"/>
              </a:buClr>
              <a:buFont typeface="Wingdings" pitchFamily="2" charset="2"/>
              <a:buNone/>
              <a:defRPr sz="1200" b="1">
                <a:solidFill>
                  <a:schemeClr val="tx2"/>
                </a:solidFill>
                <a:latin typeface="Arial" pitchFamily="34" charset="0"/>
              </a:defRPr>
            </a:lvl1pPr>
            <a:lvl2pPr marL="177800" lvl="1" indent="-169863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1200" baseline="0">
                <a:solidFill>
                  <a:schemeClr val="bg2"/>
                </a:solidFill>
                <a:latin typeface="Arial" pitchFamily="34" charset="0"/>
              </a:defRPr>
            </a:lvl2pPr>
            <a:lvl3pPr marL="457200" lvl="2" indent="-228600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itchFamily="34" charset="0"/>
              <a:buChar char="̶"/>
              <a:defRPr sz="1200">
                <a:solidFill>
                  <a:schemeClr val="bg2"/>
                </a:solidFill>
                <a:latin typeface="Arial" pitchFamily="34" charset="0"/>
              </a:defRPr>
            </a:lvl3pPr>
            <a:lvl4pPr marL="635000" lvl="3" indent="-177800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200">
                <a:solidFill>
                  <a:schemeClr val="bg2"/>
                </a:solidFill>
                <a:latin typeface="Arial" pitchFamily="34" charset="0"/>
              </a:defRPr>
            </a:lvl4pPr>
            <a:lvl5pPr marL="749300" lvl="4" indent="-109538">
              <a:spcBef>
                <a:spcPts val="300"/>
              </a:spcBef>
              <a:spcAft>
                <a:spcPts val="600"/>
              </a:spcAft>
              <a:buClr>
                <a:srgbClr val="003E7E"/>
              </a:buClr>
              <a:buSzPct val="90000"/>
              <a:buFont typeface="Wingdings" pitchFamily="2" charset="2"/>
              <a:buChar char="§"/>
              <a:defRPr sz="1050">
                <a:solidFill>
                  <a:schemeClr val="bg2"/>
                </a:solidFill>
                <a:latin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>
                <a:solidFill>
                  <a:prstClr val="black"/>
                </a:solidFill>
              </a:rPr>
              <a:t>Paul Hibbard, Principal</a:t>
            </a:r>
            <a:br>
              <a:rPr lang="en-US" sz="2400" dirty="0">
                <a:solidFill>
                  <a:srgbClr val="4D4D4D"/>
                </a:solidFill>
              </a:rPr>
            </a:br>
            <a:r>
              <a:rPr lang="en-US" sz="2400" dirty="0">
                <a:solidFill>
                  <a:srgbClr val="4D4D4D"/>
                </a:solidFill>
              </a:rPr>
              <a:t>617-425-8171</a:t>
            </a:r>
            <a:br>
              <a:rPr lang="en-US" sz="2400" dirty="0">
                <a:solidFill>
                  <a:srgbClr val="4D4D4D"/>
                </a:solidFill>
              </a:rPr>
            </a:br>
            <a:r>
              <a:rPr lang="en-US" sz="2400" dirty="0">
                <a:solidFill>
                  <a:srgbClr val="4D4D4D"/>
                </a:solidFill>
              </a:rPr>
              <a:t>phibbard@analyisgroup.com</a:t>
            </a:r>
          </a:p>
        </p:txBody>
      </p:sp>
    </p:spTree>
    <p:extLst>
      <p:ext uri="{BB962C8B-B14F-4D97-AF65-F5344CB8AC3E}">
        <p14:creationId xmlns:p14="http://schemas.microsoft.com/office/powerpoint/2010/main" val="217687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711575"/>
            <a:ext cx="3888827" cy="4165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u="sng" dirty="0">
                <a:solidFill>
                  <a:srgbClr val="B4522E"/>
                </a:solidFill>
              </a:rPr>
              <a:t>What the study is…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64807" y="1128081"/>
            <a:ext cx="5827193" cy="5207601"/>
            <a:chOff x="4849740" y="1152558"/>
            <a:chExt cx="5827193" cy="5451984"/>
          </a:xfrm>
          <a:solidFill>
            <a:schemeClr val="bg1"/>
          </a:solidFill>
        </p:grpSpPr>
        <p:pic>
          <p:nvPicPr>
            <p:cNvPr id="37892" name="Picture 4" descr="http://t1.gstatic.com/images?q=tbn:ANd9GcT-d_QR0vfVNidsBXijxNNac5cSGQSOYg1nJgsgRfIc6N9uh3xmUUeinB93k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0533" y="4236834"/>
              <a:ext cx="3581400" cy="2367708"/>
            </a:xfrm>
            <a:prstGeom prst="rect">
              <a:avLst/>
            </a:prstGeom>
            <a:grpFill/>
          </p:spPr>
        </p:pic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849740" y="1152558"/>
              <a:ext cx="5827193" cy="26482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39725" indent="-339725" fontAlgn="base">
                <a:spcBef>
                  <a:spcPts val="600"/>
                </a:spcBef>
                <a:spcAft>
                  <a:spcPts val="600"/>
                </a:spcAft>
                <a:buClr>
                  <a:srgbClr val="0099CC"/>
                </a:buClr>
                <a:buFont typeface="Wingdings" pitchFamily="2" charset="2"/>
                <a:buChar char="§"/>
                <a:defRPr/>
              </a:pPr>
              <a:r>
                <a:rPr lang="en-US" sz="2400" b="1" kern="0" dirty="0"/>
                <a:t>Economic study</a:t>
              </a:r>
            </a:p>
            <a:p>
              <a:pPr marL="682625" lvl="1" indent="-225425">
                <a:spcAft>
                  <a:spcPts val="600"/>
                </a:spcAft>
                <a:buClr>
                  <a:srgbClr val="0099CC"/>
                </a:buClr>
                <a:buFont typeface="Wingdings" pitchFamily="2" charset="2"/>
                <a:buChar char="§"/>
                <a:defRPr/>
              </a:pPr>
              <a:r>
                <a:rPr lang="en-US" sz="2400" b="1" kern="0" dirty="0"/>
                <a:t>…of actual revenues, actual programs, actual impacts</a:t>
              </a:r>
            </a:p>
            <a:p>
              <a:pPr marL="339725" indent="-339725" fontAlgn="base">
                <a:spcBef>
                  <a:spcPts val="600"/>
                </a:spcBef>
                <a:spcAft>
                  <a:spcPts val="600"/>
                </a:spcAft>
                <a:buClr>
                  <a:srgbClr val="0099CC"/>
                </a:buClr>
                <a:buFont typeface="Wingdings" pitchFamily="2" charset="2"/>
                <a:buChar char="§"/>
                <a:defRPr/>
              </a:pPr>
              <a:r>
                <a:rPr lang="en-US" sz="2400" b="1" kern="0" dirty="0"/>
                <a:t>Following the money</a:t>
              </a:r>
            </a:p>
            <a:p>
              <a:pPr marL="571500" indent="-231775">
                <a:buClr>
                  <a:srgbClr val="0099CC"/>
                </a:buClr>
                <a:buFont typeface="Wingdings" pitchFamily="2" charset="2"/>
                <a:buChar char="§"/>
              </a:pPr>
              <a:r>
                <a:rPr lang="en-US" sz="2400" b="1" kern="0" dirty="0"/>
                <a:t>…through the electric sector</a:t>
              </a:r>
            </a:p>
            <a:p>
              <a:pPr marL="571500" indent="-231775">
                <a:buClr>
                  <a:srgbClr val="0099CC"/>
                </a:buClr>
                <a:buFont typeface="Wingdings" pitchFamily="2" charset="2"/>
                <a:buChar char="§"/>
                <a:defRPr/>
              </a:pPr>
              <a:r>
                <a:rPr lang="en-US" sz="2400" b="1" kern="0" dirty="0"/>
                <a:t>…and through the macro economy</a:t>
              </a:r>
            </a:p>
            <a:p>
              <a:pPr marL="339725" indent="-339725">
                <a:spcBef>
                  <a:spcPts val="600"/>
                </a:spcBef>
                <a:spcAft>
                  <a:spcPts val="600"/>
                </a:spcAft>
                <a:buClr>
                  <a:srgbClr val="0099CC"/>
                </a:buClr>
                <a:buFont typeface="Wingdings" pitchFamily="2" charset="2"/>
                <a:buChar char="§"/>
                <a:defRPr/>
              </a:pPr>
              <a:r>
                <a:rPr lang="en-US" sz="2400" b="1" kern="0" dirty="0"/>
                <a:t>Measuring results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 bwMode="auto">
          <a:xfrm>
            <a:off x="1193271" y="711575"/>
            <a:ext cx="3802563" cy="4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B4522E"/>
                </a:solidFill>
                <a:latin typeface="+mj-lt"/>
                <a:ea typeface="+mj-ea"/>
                <a:cs typeface="+mj-cs"/>
              </a:rPr>
              <a:t>What the study is not…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1" y="1128081"/>
            <a:ext cx="5638800" cy="496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Review of health or other benefits of CO</a:t>
            </a:r>
            <a:r>
              <a:rPr lang="en-US" sz="2400" b="1" kern="0" baseline="-25000" dirty="0"/>
              <a:t>2</a:t>
            </a:r>
            <a:r>
              <a:rPr lang="en-US" sz="2400" b="1" kern="0" dirty="0"/>
              <a:t> reduction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Review of environmental impacts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Evaluation of need for a carbon control program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Forecast of future program participation, effectiveness, results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Assessment of appropriateness of cap level</a:t>
            </a:r>
          </a:p>
          <a:p>
            <a:pPr marL="339725" indent="-339725" fontAlgn="base">
              <a:spcBef>
                <a:spcPts val="600"/>
              </a:spcBef>
              <a:spcAft>
                <a:spcPts val="600"/>
              </a:spcAft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 sz="2400" b="1" kern="0" dirty="0"/>
              <a:t>Analysis of carbon market</a:t>
            </a:r>
          </a:p>
          <a:p>
            <a:pPr marL="231775" lvl="1" indent="-231775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endParaRPr lang="en-US" sz="1400" b="1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86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20199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8300" y="8467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Actual CO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 Emissions and the RGGI Cap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2600" y="762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0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07224"/>
            <a:ext cx="6019800" cy="4369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6114704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Times" pitchFamily="18" charset="0"/>
                <a:cs typeface="Arial" pitchFamily="34" charset="0"/>
              </a:rPr>
              <a:t>Source</a:t>
            </a:r>
            <a:r>
              <a:rPr lang="en-US" sz="900" dirty="0">
                <a:latin typeface="Times" pitchFamily="18" charset="0"/>
                <a:cs typeface="Arial" pitchFamily="34" charset="0"/>
              </a:rPr>
              <a:t>:  RGGI, Inc. data from the RGGI CO2 Allowance Tracking System (COATS), accessed March 2, 2018.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6" y="1707222"/>
            <a:ext cx="1600195" cy="3855378"/>
          </a:xfrm>
          <a:prstGeom prst="rect">
            <a:avLst/>
          </a:prstGeom>
          <a:solidFill>
            <a:srgbClr val="FFFF00">
              <a:alpha val="23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2228" y="563032"/>
            <a:ext cx="812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Over this time period, 9 RGGI states: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On the order of $4 billion in economic value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More than 40,000 jobs added (job-years)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4712738" y="945223"/>
            <a:ext cx="251934" cy="1447797"/>
          </a:xfrm>
          <a:prstGeom prst="rightBrace">
            <a:avLst>
              <a:gd name="adj1" fmla="val 8333"/>
              <a:gd name="adj2" fmla="val 48996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1" y="2585588"/>
            <a:ext cx="2574177" cy="3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7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Approach</a:t>
            </a:r>
          </a:p>
        </p:txBody>
      </p:sp>
    </p:spTree>
    <p:extLst>
      <p:ext uri="{BB962C8B-B14F-4D97-AF65-F5344CB8AC3E}">
        <p14:creationId xmlns:p14="http://schemas.microsoft.com/office/powerpoint/2010/main" val="374312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147" y="762000"/>
            <a:ext cx="7027653" cy="533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813" y="88817"/>
            <a:ext cx="4258277" cy="42312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Following the Money….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67643" y="1446314"/>
            <a:ext cx="4362313" cy="22666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/>
              <a:t>  </a:t>
            </a:r>
            <a:r>
              <a:rPr lang="en-US" sz="2400" u="sng" dirty="0"/>
              <a:t>Different states</a:t>
            </a:r>
            <a:endParaRPr lang="en-US" sz="2800" u="sng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/>
              <a:t>Different programs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/>
              <a:t>Different agencies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/>
              <a:t>Different tracking methods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/>
              <a:t>Different assumptions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1813" y="685000"/>
            <a:ext cx="11630374" cy="5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lvl="1" indent="-231775" fontAlgn="base">
              <a:buClr>
                <a:schemeClr val="tx2"/>
              </a:buClr>
              <a:buSzPct val="150000"/>
              <a:defRPr/>
            </a:pP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</a:rPr>
              <a:t>Dollar Flows from RGGI Auction Proceeds through State Spending Impacts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8010" y="4366676"/>
            <a:ext cx="1840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Impacts (+ and -) in electric sector and larger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4300" y="5197673"/>
            <a:ext cx="1772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Impacts in electric sector and larger economy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299" y="1514672"/>
            <a:ext cx="194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$901 million over 3 years</a:t>
            </a:r>
          </a:p>
        </p:txBody>
      </p:sp>
    </p:spTree>
    <p:extLst>
      <p:ext uri="{BB962C8B-B14F-4D97-AF65-F5344CB8AC3E}">
        <p14:creationId xmlns:p14="http://schemas.microsoft.com/office/powerpoint/2010/main" val="131836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019800" cy="4572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Power System and Macroeconomic Models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1"/>
            <a:ext cx="6858000" cy="54863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200000">
            <a:off x="1061710" y="30149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PROMOD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948410" y="28625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IMPLAN</a:t>
            </a:r>
          </a:p>
        </p:txBody>
      </p:sp>
    </p:spTree>
    <p:extLst>
      <p:ext uri="{BB962C8B-B14F-4D97-AF65-F5344CB8AC3E}">
        <p14:creationId xmlns:p14="http://schemas.microsoft.com/office/powerpoint/2010/main" val="3820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5359424" cy="4572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PROMOD Inputs and Outputs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671" y="1066800"/>
            <a:ext cx="9876692" cy="5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Allowance Sale Revenues, Use of Proceeds</a:t>
            </a:r>
          </a:p>
        </p:txBody>
      </p:sp>
    </p:spTree>
    <p:extLst>
      <p:ext uri="{BB962C8B-B14F-4D97-AF65-F5344CB8AC3E}">
        <p14:creationId xmlns:p14="http://schemas.microsoft.com/office/powerpoint/2010/main" val="3566242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WDOBUvUaZyEACKrrj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z5F5tCn0mkrtrCmNzU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ffOBxFfUihh409V.li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z5F5tCn0mkrtrCmNzU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OaW1m72UaLMM9hJX7k6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JrbmYnVUW3ob4_ralt6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tYljTgCEe96ekEFLVe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WDOBUvUaZyEACKrrj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OaW1m72UaLMM9hJX7k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JrbmYnVUW3ob4_ralt6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tYljTgCEe96ekEFLVe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SWDOBUvUaZyEACKrrj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OaW1m72UaLMM9hJX7k6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tYljTgCEe96ekEFLVesA"/>
</p:tagLst>
</file>

<file path=ppt/theme/theme1.xml><?xml version="1.0" encoding="utf-8"?>
<a:theme xmlns:a="http://schemas.openxmlformats.org/drawingml/2006/main" name="Analysis Group Large Template 2013-04-24">
  <a:themeElements>
    <a:clrScheme name="Custom 25">
      <a:dk1>
        <a:sysClr val="windowText" lastClr="000000"/>
      </a:dk1>
      <a:lt1>
        <a:sysClr val="window" lastClr="FFFFFF"/>
      </a:lt1>
      <a:dk2>
        <a:srgbClr val="003E7E"/>
      </a:dk2>
      <a:lt2>
        <a:srgbClr val="4D4D4D"/>
      </a:lt2>
      <a:accent1>
        <a:srgbClr val="AECBDA"/>
      </a:accent1>
      <a:accent2>
        <a:srgbClr val="CCCE60"/>
      </a:accent2>
      <a:accent3>
        <a:srgbClr val="B4522E"/>
      </a:accent3>
      <a:accent4>
        <a:srgbClr val="1889FF"/>
      </a:accent4>
      <a:accent5>
        <a:srgbClr val="E6E6E6"/>
      </a:accent5>
      <a:accent6>
        <a:srgbClr val="CEDFE8"/>
      </a:accent6>
      <a:hlink>
        <a:srgbClr val="B4522E"/>
      </a:hlink>
      <a:folHlink>
        <a:srgbClr val="B4522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nalysis Group Large White Template">
  <a:themeElements>
    <a:clrScheme name="Custom 25">
      <a:dk1>
        <a:sysClr val="windowText" lastClr="000000"/>
      </a:dk1>
      <a:lt1>
        <a:sysClr val="window" lastClr="FFFFFF"/>
      </a:lt1>
      <a:dk2>
        <a:srgbClr val="003E7E"/>
      </a:dk2>
      <a:lt2>
        <a:srgbClr val="4D4D4D"/>
      </a:lt2>
      <a:accent1>
        <a:srgbClr val="AECBDA"/>
      </a:accent1>
      <a:accent2>
        <a:srgbClr val="CCCE60"/>
      </a:accent2>
      <a:accent3>
        <a:srgbClr val="B4522E"/>
      </a:accent3>
      <a:accent4>
        <a:srgbClr val="1889FF"/>
      </a:accent4>
      <a:accent5>
        <a:srgbClr val="E6E6E6"/>
      </a:accent5>
      <a:accent6>
        <a:srgbClr val="CEDFE8"/>
      </a:accent6>
      <a:hlink>
        <a:srgbClr val="B4522E"/>
      </a:hlink>
      <a:folHlink>
        <a:srgbClr val="B4522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nalysis Group Large Blue Co-Branded">
  <a:themeElements>
    <a:clrScheme name="Custom 25">
      <a:dk1>
        <a:sysClr val="windowText" lastClr="000000"/>
      </a:dk1>
      <a:lt1>
        <a:sysClr val="window" lastClr="FFFFFF"/>
      </a:lt1>
      <a:dk2>
        <a:srgbClr val="003E7E"/>
      </a:dk2>
      <a:lt2>
        <a:srgbClr val="4D4D4D"/>
      </a:lt2>
      <a:accent1>
        <a:srgbClr val="AECBDA"/>
      </a:accent1>
      <a:accent2>
        <a:srgbClr val="CCCE60"/>
      </a:accent2>
      <a:accent3>
        <a:srgbClr val="B4522E"/>
      </a:accent3>
      <a:accent4>
        <a:srgbClr val="1889FF"/>
      </a:accent4>
      <a:accent5>
        <a:srgbClr val="E6E6E6"/>
      </a:accent5>
      <a:accent6>
        <a:srgbClr val="CEDFE8"/>
      </a:accent6>
      <a:hlink>
        <a:srgbClr val="B4522E"/>
      </a:hlink>
      <a:folHlink>
        <a:srgbClr val="B4522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nalysis Group Large White Co-Branded">
  <a:themeElements>
    <a:clrScheme name="Custom 29">
      <a:dk1>
        <a:sysClr val="windowText" lastClr="000000"/>
      </a:dk1>
      <a:lt1>
        <a:sysClr val="window" lastClr="FFFFFF"/>
      </a:lt1>
      <a:dk2>
        <a:srgbClr val="003E7E"/>
      </a:dk2>
      <a:lt2>
        <a:srgbClr val="4D4D4D"/>
      </a:lt2>
      <a:accent1>
        <a:srgbClr val="AECBDA"/>
      </a:accent1>
      <a:accent2>
        <a:srgbClr val="CCCE60"/>
      </a:accent2>
      <a:accent3>
        <a:srgbClr val="B4522E"/>
      </a:accent3>
      <a:accent4>
        <a:srgbClr val="1889FF"/>
      </a:accent4>
      <a:accent5>
        <a:srgbClr val="E6E6E6"/>
      </a:accent5>
      <a:accent6>
        <a:srgbClr val="CEDFE8"/>
      </a:accent6>
      <a:hlink>
        <a:srgbClr val="B4522E"/>
      </a:hlink>
      <a:folHlink>
        <a:srgbClr val="B4522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6350">
          <a:solidFill>
            <a:schemeClr val="accent4"/>
          </a:solidFill>
        </a:ln>
      </a:spPr>
      <a:bodyPr rtlCol="0" anchor="ctr"/>
      <a:lstStyle>
        <a:defPPr algn="ctr">
          <a:defRPr sz="10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Analysis Group Large Template 2013-04-24">
  <a:themeElements>
    <a:clrScheme name="Custom 25">
      <a:dk1>
        <a:sysClr val="windowText" lastClr="000000"/>
      </a:dk1>
      <a:lt1>
        <a:sysClr val="window" lastClr="FFFFFF"/>
      </a:lt1>
      <a:dk2>
        <a:srgbClr val="003E7E"/>
      </a:dk2>
      <a:lt2>
        <a:srgbClr val="4D4D4D"/>
      </a:lt2>
      <a:accent1>
        <a:srgbClr val="AECBDA"/>
      </a:accent1>
      <a:accent2>
        <a:srgbClr val="CCCE60"/>
      </a:accent2>
      <a:accent3>
        <a:srgbClr val="B4522E"/>
      </a:accent3>
      <a:accent4>
        <a:srgbClr val="1889FF"/>
      </a:accent4>
      <a:accent5>
        <a:srgbClr val="E6E6E6"/>
      </a:accent5>
      <a:accent6>
        <a:srgbClr val="CEDFE8"/>
      </a:accent6>
      <a:hlink>
        <a:srgbClr val="B4522E"/>
      </a:hlink>
      <a:folHlink>
        <a:srgbClr val="B4522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 Document" ma:contentTypeID="0x010100AE7AEF6CF7916A4A9B0B300A3FBBC1F900053E96E8B0292C43B03F261851CDED95" ma:contentTypeVersion="20" ma:contentTypeDescription="" ma:contentTypeScope="" ma:versionID="e74170d0c6c1aba56457c10969e14d19">
  <xsd:schema xmlns:xsd="http://www.w3.org/2001/XMLSchema" xmlns:xs="http://www.w3.org/2001/XMLSchema" xmlns:p="http://schemas.microsoft.com/office/2006/metadata/properties" xmlns:ns1="http://schemas.microsoft.com/sharepoint/v3" xmlns:ns2="22dcee4b-f47a-48c7-a6d3-9cce0d3e9dfd" xmlns:ns3="41a2985c-45af-4572-b126-63ef071e1fcd" targetNamespace="http://schemas.microsoft.com/office/2006/metadata/properties" ma:root="true" ma:fieldsID="a6ca7c4e6f6806b38c2917c8a5b27c78" ns1:_="" ns2:_="" ns3:_="">
    <xsd:import namespace="http://schemas.microsoft.com/sharepoint/v3"/>
    <xsd:import namespace="22dcee4b-f47a-48c7-a6d3-9cce0d3e9dfd"/>
    <xsd:import namespace="41a2985c-45af-4572-b126-63ef071e1fcd"/>
    <xsd:element name="properties">
      <xsd:complexType>
        <xsd:sequence>
          <xsd:element name="documentManagement">
            <xsd:complexType>
              <xsd:all>
                <xsd:element ref="ns2:kafcbe3b3eb744ad86264821d6f1f05d" minOccurs="0"/>
                <xsd:element ref="ns2:TaxCatchAll" minOccurs="0"/>
                <xsd:element ref="ns2:TaxCatchAllLabel" minOccurs="0"/>
                <xsd:element ref="ns2:m4377f98807a4e19b803919cf03b1b02" minOccurs="0"/>
                <xsd:element ref="ns2:h14ac81a8fa34c629116192746f67ba1" minOccurs="0"/>
                <xsd:element ref="ns2:DocType" minOccurs="0"/>
                <xsd:element ref="ns2:DatePosted" minOccurs="0"/>
                <xsd:element ref="ns2:InfoDescription" minOccurs="0"/>
                <xsd:element ref="ns2:Reviewed" minOccurs="0"/>
                <xsd:element ref="ns2:Archived" minOccurs="0"/>
                <xsd:element ref="ns3:WhoToCall" minOccurs="0"/>
                <xsd:element ref="ns3:WhoToCall_x003a_InfoPageDisplayText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TaxKeywordTaxHTField" minOccurs="0"/>
                <xsd:element ref="ns2:OldInSiteID" minOccurs="0"/>
                <xsd:element ref="ns2:mba79381d4294b3a8b108539aa0d47b6" minOccurs="0"/>
                <xsd:element ref="ns2:NewContent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5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6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7" nillable="true" ma:displayName="Number of Likes" ma:internalName="LikesCount">
      <xsd:simpleType>
        <xsd:restriction base="dms:Unknown"/>
      </xsd:simpleType>
    </xsd:element>
    <xsd:element name="LikedBy" ma:index="28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cee4b-f47a-48c7-a6d3-9cce0d3e9dfd" elementFormDefault="qualified">
    <xsd:import namespace="http://schemas.microsoft.com/office/2006/documentManagement/types"/>
    <xsd:import namespace="http://schemas.microsoft.com/office/infopath/2007/PartnerControls"/>
    <xsd:element name="kafcbe3b3eb744ad86264821d6f1f05d" ma:index="8" nillable="true" ma:taxonomy="true" ma:internalName="kafcbe3b3eb744ad86264821d6f1f05d" ma:taxonomyFieldName="AGDepartment" ma:displayName="Department" ma:default="" ma:fieldId="{4afcbe3b-3eb7-44ad-8626-4821d6f1f05d}" ma:taxonomyMulti="true" ma:sspId="764cb458-6ce6-4aa6-8322-f1267dcad7f8" ma:termSetId="9b76ddb5-75b1-4a1f-9395-c63977ab2a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7774e46-3364-4e99-969a-b45f1e26476f}" ma:internalName="TaxCatchAll" ma:showField="CatchAllData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7774e46-3364-4e99-969a-b45f1e26476f}" ma:internalName="TaxCatchAllLabel" ma:readOnly="true" ma:showField="CatchAllDataLabel" ma:web="22dcee4b-f47a-48c7-a6d3-9cce0d3e9d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4377f98807a4e19b803919cf03b1b02" ma:index="12" nillable="true" ma:taxonomy="true" ma:internalName="m4377f98807a4e19b803919cf03b1b02" ma:taxonomyFieldName="AGOffice" ma:displayName="Office" ma:default="" ma:fieldId="{64377f98-807a-4e19-b803-919cf03b1b02}" ma:taxonomyMulti="true" ma:sspId="764cb458-6ce6-4aa6-8322-f1267dcad7f8" ma:termSetId="f121b18c-d3e2-4d02-9f38-ff09816c71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4ac81a8fa34c629116192746f67ba1" ma:index="14" nillable="true" ma:taxonomy="true" ma:internalName="h14ac81a8fa34c629116192746f67ba1" ma:taxonomyFieldName="AGCategory" ma:displayName="Category" ma:readOnly="false" ma:default="" ma:fieldId="{114ac81a-8fa3-4c62-9116-192746f67ba1}" ma:taxonomyMulti="true" ma:sspId="764cb458-6ce6-4aa6-8322-f1267dcad7f8" ma:termSetId="c72b9c5b-38d4-4ab3-a875-187769385b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Type" ma:index="16" nillable="true" ma:displayName="Document Type" ma:internalName="DocType">
      <xsd:simpleType>
        <xsd:restriction base="dms:Text">
          <xsd:maxLength value="255"/>
        </xsd:restriction>
      </xsd:simpleType>
    </xsd:element>
    <xsd:element name="DatePosted" ma:index="17" nillable="true" ma:displayName="Date Posted" ma:default="[today]" ma:format="DateOnly" ma:internalName="DatePosted">
      <xsd:simpleType>
        <xsd:restriction base="dms:DateTime"/>
      </xsd:simpleType>
    </xsd:element>
    <xsd:element name="InfoDescription" ma:index="18" nillable="true" ma:displayName="Description" ma:internalName="InfoDescription">
      <xsd:simpleType>
        <xsd:restriction base="dms:Note">
          <xsd:maxLength value="255"/>
        </xsd:restriction>
      </xsd:simpleType>
    </xsd:element>
    <xsd:element name="Reviewed" ma:index="19" nillable="true" ma:displayName="Reviewed" ma:default="0" ma:internalName="Reviewed">
      <xsd:simpleType>
        <xsd:restriction base="dms:Boolean"/>
      </xsd:simpleType>
    </xsd:element>
    <xsd:element name="Archived" ma:index="20" nillable="true" ma:displayName="Archived" ma:default="0" ma:internalName="Archived">
      <xsd:simpleType>
        <xsd:restriction base="dms:Boolean"/>
      </xsd:simpleType>
    </xsd:element>
    <xsd:element name="TaxKeywordTaxHTField" ma:index="3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ldInSiteID" ma:index="31" nillable="true" ma:displayName="OldInSiteID" ma:internalName="OldInSiteID">
      <xsd:simpleType>
        <xsd:restriction base="dms:Text">
          <xsd:maxLength value="255"/>
        </xsd:restriction>
      </xsd:simpleType>
    </xsd:element>
    <xsd:element name="mba79381d4294b3a8b108539aa0d47b6" ma:index="32" nillable="true" ma:taxonomy="true" ma:internalName="mba79381d4294b3a8b108539aa0d47b6" ma:taxonomyFieldName="AGSiteNav" ma:displayName="Site Navigation" ma:default="" ma:fieldId="{6ba79381-d429-4b3a-8b10-8539aa0d47b6}" ma:taxonomyMulti="true" ma:sspId="764cb458-6ce6-4aa6-8322-f1267dcad7f8" ma:termSetId="52ea6dfb-0d71-445c-9e03-f345e3fe21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wContentFlag" ma:index="34" nillable="true" ma:displayName="NewContentFlag" ma:default="0" ma:internalName="NewContentFla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985c-45af-4572-b126-63ef071e1fcd" elementFormDefault="qualified">
    <xsd:import namespace="http://schemas.microsoft.com/office/2006/documentManagement/types"/>
    <xsd:import namespace="http://schemas.microsoft.com/office/infopath/2007/PartnerControls"/>
    <xsd:element name="WhoToCall" ma:index="21" nillable="true" ma:displayName="Who To Call" ma:list="{e58aa38d-58a1-4437-841d-2be424e7a3c6}" ma:internalName="WhoToCall" ma:showField="Title">
      <xsd:simpleType>
        <xsd:restriction base="dms:Lookup"/>
      </xsd:simpleType>
    </xsd:element>
    <xsd:element name="WhoToCall_x003a_InfoPageDisplayText" ma:index="22" nillable="true" ma:displayName="Who To Call:InfoPage Display Text" ma:list="{e58aa38d-58a1-4437-841d-2be424e7a3c6}" ma:internalName="WhoToCall_x003a_InfoPageDisplayText" ma:readOnly="true" ma:showField="InfoPageDisplayText" ma:web="0fa239ba-8644-4e7e-9a9f-24b1e5e5c19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Description xmlns="22dcee4b-f47a-48c7-a6d3-9cce0d3e9dfd" xsi:nil="true"/>
    <TaxKeywordTaxHTField xmlns="22dcee4b-f47a-48c7-a6d3-9cce0d3e9df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00000000-0000-0000-0000-000000000000</TermId>
        </TermInfo>
      </Terms>
    </TaxKeywordTaxHTField>
    <TaxCatchAll xmlns="22dcee4b-f47a-48c7-a6d3-9cce0d3e9dfd">
      <Value>136</Value>
      <Value>174</Value>
      <Value>2064</Value>
      <Value>653</Value>
    </TaxCatchAll>
    <DocType xmlns="22dcee4b-f47a-48c7-a6d3-9cce0d3e9dfd">Template</DocType>
    <Reviewed xmlns="22dcee4b-f47a-48c7-a6d3-9cce0d3e9dfd">true</Reviewed>
    <DatePosted xmlns="22dcee4b-f47a-48c7-a6d3-9cce0d3e9dfd">2016-09-20T11:55:12+00:00</DatePosted>
    <LikesCount xmlns="http://schemas.microsoft.com/sharepoint/v3" xsi:nil="true"/>
    <m4377f98807a4e19b803919cf03b1b02 xmlns="22dcee4b-f47a-48c7-a6d3-9cce0d3e9dfd">
      <Terms xmlns="http://schemas.microsoft.com/office/infopath/2007/PartnerControls"/>
    </m4377f98807a4e19b803919cf03b1b02>
    <kafcbe3b3eb744ad86264821d6f1f05d xmlns="22dcee4b-f47a-48c7-a6d3-9cce0d3e9dfd">
      <Terms xmlns="http://schemas.microsoft.com/office/infopath/2007/PartnerControls"/>
    </kafcbe3b3eb744ad86264821d6f1f05d>
    <Ratings xmlns="http://schemas.microsoft.com/sharepoint/v3" xsi:nil="true"/>
    <Archived xmlns="22dcee4b-f47a-48c7-a6d3-9cce0d3e9dfd">false</Archived>
    <WhoToCall xmlns="41a2985c-45af-4572-b126-63ef071e1fcd" xsi:nil="true"/>
    <LikedBy xmlns="http://schemas.microsoft.com/sharepoint/v3">
      <UserInfo>
        <DisplayName/>
        <AccountId xsi:nil="true"/>
        <AccountType/>
      </UserInfo>
    </LikedBy>
    <OldInSiteID xmlns="22dcee4b-f47a-48c7-a6d3-9cce0d3e9dfd" xsi:nil="true"/>
    <mba79381d4294b3a8b108539aa0d47b6 xmlns="22dcee4b-f47a-48c7-a6d3-9cce0d3e9dfd">
      <Terms xmlns="http://schemas.microsoft.com/office/infopath/2007/PartnerControls"/>
    </mba79381d4294b3a8b108539aa0d47b6>
    <h14ac81a8fa34c629116192746f67ba1 xmlns="22dcee4b-f47a-48c7-a6d3-9cce0d3e9dfd">
      <Terms xmlns="http://schemas.microsoft.com/office/infopath/2007/PartnerControls"/>
    </h14ac81a8fa34c629116192746f67ba1>
    <NewContentFlag xmlns="22dcee4b-f47a-48c7-a6d3-9cce0d3e9dfd">false</NewContentFlag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9DA97-67AF-447D-827A-C42C1DDDF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dcee4b-f47a-48c7-a6d3-9cce0d3e9dfd"/>
    <ds:schemaRef ds:uri="41a2985c-45af-4572-b126-63ef071e1f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D96BEE-6A02-4B70-B062-8D3ED2257A8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41a2985c-45af-4572-b126-63ef071e1fcd"/>
    <ds:schemaRef ds:uri="http://schemas.microsoft.com/office/2006/documentManagement/types"/>
    <ds:schemaRef ds:uri="http://schemas.microsoft.com/office/infopath/2007/PartnerControls"/>
    <ds:schemaRef ds:uri="22dcee4b-f47a-48c7-a6d3-9cce0d3e9df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Analysis Group Large Template 2013-04-24</Template>
  <TotalTime>2929</TotalTime>
  <Words>1704</Words>
  <Application>Microsoft Macintosh PowerPoint</Application>
  <PresentationFormat>Widescreen</PresentationFormat>
  <Paragraphs>175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Times</vt:lpstr>
      <vt:lpstr>Times New Roman</vt:lpstr>
      <vt:lpstr>Wingdings</vt:lpstr>
      <vt:lpstr>Analysis Group Large Template 2013-04-24</vt:lpstr>
      <vt:lpstr>Analysis Group Large White Template</vt:lpstr>
      <vt:lpstr>Analysis Group Large Blue Co-Branded</vt:lpstr>
      <vt:lpstr>Analysis Group Large White Co-Branded</vt:lpstr>
      <vt:lpstr>1_Analysis Group Large Template 2013-04-24</vt:lpstr>
      <vt:lpstr>think-cell Slide</vt:lpstr>
      <vt:lpstr>The Economic Impacts of the Regional Greenhouse Gas Initiative on Nine Northeast and Mid-Atlantic States</vt:lpstr>
      <vt:lpstr>PowerPoint Presentation</vt:lpstr>
      <vt:lpstr>What the study is…</vt:lpstr>
      <vt:lpstr>PowerPoint Presentation</vt:lpstr>
      <vt:lpstr>Study Approach</vt:lpstr>
      <vt:lpstr>Following the Money….</vt:lpstr>
      <vt:lpstr>Power System and Macroeconomic Models</vt:lpstr>
      <vt:lpstr>PROMOD Inputs and Outputs</vt:lpstr>
      <vt:lpstr>Allowance Sale Revenues, Use of Proceeds</vt:lpstr>
      <vt:lpstr>PowerPoint Presentation</vt:lpstr>
      <vt:lpstr>PowerPoint Presentation</vt:lpstr>
      <vt:lpstr>Summary of RGGI Proceed Spending</vt:lpstr>
      <vt:lpstr>Economic Impacts</vt:lpstr>
      <vt:lpstr>Overall economic impacts – 9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Observations</vt:lpstr>
      <vt:lpstr>Observations</vt:lpstr>
      <vt:lpstr>Observations</vt:lpstr>
      <vt:lpstr>Observations</vt:lpstr>
      <vt:lpstr>Observations</vt:lpstr>
      <vt:lpstr>Observations</vt:lpstr>
      <vt:lpstr>Observations</vt:lpstr>
      <vt:lpstr>Contact</vt:lpstr>
    </vt:vector>
  </TitlesOfParts>
  <Company>Analysis Group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Group PowerPoint</dc:title>
  <dc:creator>Daniel, Walsh</dc:creator>
  <cp:keywords>PowerPoint ; template ; presentation</cp:keywords>
  <cp:lastModifiedBy>Susan Rivo</cp:lastModifiedBy>
  <cp:revision>258</cp:revision>
  <cp:lastPrinted>2018-05-01T15:17:37Z</cp:lastPrinted>
  <dcterms:created xsi:type="dcterms:W3CDTF">2016-09-19T12:57:56Z</dcterms:created>
  <dcterms:modified xsi:type="dcterms:W3CDTF">2018-05-21T20:23:06Z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0x010100AE7AEF6CF7916A4A9B0B300A3FBBC1F900053E96E8B0292C43B03F261851CDED95</vt:lpwstr>
  </property>
  <property fmtid="{D5CDD505-2E9C-101B-9397-08002B2CF9AE}" pid="3" name="TaxKeyword">
    <vt:lpwstr>120;#PowerPoint|6ef518c9-a75d-4a41-b748-b6a832b8678b;#118;#template|2e65a2a9-9057-4189-b9fd-0981b84c752b;#117;#presentation|ae6fe715-e981-495b-8d5a-ea9ba1370600</vt:lpwstr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